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12"/>
  </p:notesMasterIdLst>
  <p:handoutMasterIdLst>
    <p:handoutMasterId r:id="rId13"/>
  </p:handoutMasterIdLst>
  <p:sldIdLst>
    <p:sldId id="844" r:id="rId3"/>
    <p:sldId id="851" r:id="rId4"/>
    <p:sldId id="618" r:id="rId5"/>
    <p:sldId id="842" r:id="rId6"/>
    <p:sldId id="848" r:id="rId7"/>
    <p:sldId id="620" r:id="rId8"/>
    <p:sldId id="856" r:id="rId9"/>
    <p:sldId id="839" r:id="rId10"/>
    <p:sldId id="861" r:id="rId11"/>
  </p:sldIdLst>
  <p:sldSz cx="12192000" cy="6858000"/>
  <p:notesSz cx="7104063" cy="10234613"/>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26">
          <p15:clr>
            <a:srgbClr val="A4A3A4"/>
          </p15:clr>
        </p15:guide>
        <p15:guide id="2" pos="39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fg" initials="x" lastIdx="1" clrIdx="0"/>
  <p:cmAuthor id="2" name="Tanghanzhong" initials="T"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04040"/>
    <a:srgbClr val="BC242A"/>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05" autoAdjust="0"/>
    <p:restoredTop sz="87265" autoAdjust="0"/>
  </p:normalViewPr>
  <p:slideViewPr>
    <p:cSldViewPr snapToGrid="0">
      <p:cViewPr varScale="1">
        <p:scale>
          <a:sx n="111" d="100"/>
          <a:sy n="111" d="100"/>
        </p:scale>
        <p:origin x="-96" y="-102"/>
      </p:cViewPr>
      <p:guideLst>
        <p:guide orient="horz" pos="2126"/>
        <p:guide pos="393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90"/>
            </a:lvl1pPr>
          </a:lstStyle>
          <a:p>
            <a:endParaRPr lang="zh-CN" altLang="en-US"/>
          </a:p>
        </p:txBody>
      </p:sp>
      <p:sp>
        <p:nvSpPr>
          <p:cNvPr id="3" name="日期占位符 2"/>
          <p:cNvSpPr>
            <a:spLocks noGrp="1"/>
          </p:cNvSpPr>
          <p:nvPr>
            <p:ph type="dt" sz="quarter" idx="1"/>
          </p:nvPr>
        </p:nvSpPr>
        <p:spPr>
          <a:xfrm>
            <a:off x="4167998" y="0"/>
            <a:ext cx="3188595" cy="574719"/>
          </a:xfrm>
          <a:prstGeom prst="rect">
            <a:avLst/>
          </a:prstGeom>
        </p:spPr>
        <p:txBody>
          <a:bodyPr vert="horz" lIns="91440" tIns="45720" rIns="91440" bIns="45720" rtlCol="0"/>
          <a:lstStyle>
            <a:lvl1pPr algn="r">
              <a:defRPr sz="1290"/>
            </a:lvl1pPr>
          </a:lstStyle>
          <a:p>
            <a:fld id="{0F9B84EA-7D68-4D60-9CB1-D50884785D1C}" type="datetimeFigureOut">
              <a:rPr lang="zh-CN" altLang="en-US" smtClean="0"/>
              <a:t>2024/3/7</a:t>
            </a:fld>
            <a:endParaRPr lang="zh-CN" altLang="en-US"/>
          </a:p>
        </p:txBody>
      </p:sp>
      <p:sp>
        <p:nvSpPr>
          <p:cNvPr id="4" name="页脚占位符 3"/>
          <p:cNvSpPr>
            <a:spLocks noGrp="1"/>
          </p:cNvSpPr>
          <p:nvPr>
            <p:ph type="ftr" sz="quarter" idx="2"/>
          </p:nvPr>
        </p:nvSpPr>
        <p:spPr>
          <a:xfrm>
            <a:off x="0" y="10879875"/>
            <a:ext cx="3188595" cy="574718"/>
          </a:xfrm>
          <a:prstGeom prst="rect">
            <a:avLst/>
          </a:prstGeom>
        </p:spPr>
        <p:txBody>
          <a:bodyPr vert="horz" lIns="91440" tIns="45720" rIns="91440" bIns="45720" rtlCol="0" anchor="b"/>
          <a:lstStyle>
            <a:lvl1pPr algn="l">
              <a:defRPr sz="1290"/>
            </a:lvl1pPr>
          </a:lstStyle>
          <a:p>
            <a:endParaRPr lang="zh-CN" altLang="en-US"/>
          </a:p>
        </p:txBody>
      </p:sp>
      <p:sp>
        <p:nvSpPr>
          <p:cNvPr id="5" name="灯片编号占位符 4"/>
          <p:cNvSpPr>
            <a:spLocks noGrp="1"/>
          </p:cNvSpPr>
          <p:nvPr>
            <p:ph type="sldNum" sz="quarter" idx="3"/>
          </p:nvPr>
        </p:nvSpPr>
        <p:spPr>
          <a:xfrm>
            <a:off x="4167998" y="10879875"/>
            <a:ext cx="3188595" cy="574718"/>
          </a:xfrm>
          <a:prstGeom prst="rect">
            <a:avLst/>
          </a:prstGeom>
        </p:spPr>
        <p:txBody>
          <a:bodyPr vert="horz" lIns="91440" tIns="45720" rIns="91440" bIns="45720" rtlCol="0" anchor="b"/>
          <a:lstStyle>
            <a:lvl1pPr algn="r">
              <a:defRPr sz="129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2024/3/7</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434636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520462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4151062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4</a:t>
            </a:fld>
            <a:endParaRPr lang="zh-CN" altLang="en-US"/>
          </a:p>
        </p:txBody>
      </p:sp>
    </p:spTree>
    <p:extLst>
      <p:ext uri="{BB962C8B-B14F-4D97-AF65-F5344CB8AC3E}">
        <p14:creationId xmlns:p14="http://schemas.microsoft.com/office/powerpoint/2010/main" val="961745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2097394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3126014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3422974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5582CAE-5F3D-AA36-AAA4-2E53CC9E3748}"/>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xmlns="" id="{2F7F52DA-3501-B655-3C59-B62F0698E5A4}"/>
              </a:ext>
            </a:extLst>
          </p:cNvPr>
          <p:cNvSpPr>
            <a:spLocks noGrp="1" noRot="1" noChangeAspect="1"/>
          </p:cNvSpPr>
          <p:nvPr>
            <p:ph type="sldImg"/>
          </p:nvPr>
        </p:nvSpPr>
        <p:spPr>
          <a:xfrm>
            <a:off x="481013" y="1279525"/>
            <a:ext cx="6140450" cy="3454400"/>
          </a:xfrm>
        </p:spPr>
      </p:sp>
      <p:sp>
        <p:nvSpPr>
          <p:cNvPr id="3" name="备注占位符 2">
            <a:extLst>
              <a:ext uri="{FF2B5EF4-FFF2-40B4-BE49-F238E27FC236}">
                <a16:creationId xmlns:a16="http://schemas.microsoft.com/office/drawing/2014/main" xmlns="" id="{7786F1FD-92AA-0258-9658-EB8B5E3C9246}"/>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xmlns="" id="{C31DCDE8-C9FD-8CE4-11E0-A08705512F9A}"/>
              </a:ext>
            </a:extLst>
          </p:cNvPr>
          <p:cNvSpPr>
            <a:spLocks noGrp="1"/>
          </p:cNvSpPr>
          <p:nvPr>
            <p:ph type="sldNum" sz="quarter" idx="5"/>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1299949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499" y="6356756"/>
            <a:ext cx="2742787" cy="364275"/>
          </a:xfrm>
          <a:prstGeom prst="rect">
            <a:avLst/>
          </a:prstGeom>
        </p:spPr>
        <p:txBody>
          <a:bodyPr/>
          <a:lstStyle/>
          <a:p>
            <a:fld id="{3BED4874-415F-4462-8CBD-90FA9588F106}" type="datetimeFigureOut">
              <a:rPr lang="zh-CN" altLang="en-US" smtClean="0"/>
              <a:t>2024/3/7</a:t>
            </a:fld>
            <a:endParaRPr lang="zh-CN" altLang="en-US"/>
          </a:p>
        </p:txBody>
      </p:sp>
      <p:sp>
        <p:nvSpPr>
          <p:cNvPr id="3" name="页脚占位符 2"/>
          <p:cNvSpPr>
            <a:spLocks noGrp="1"/>
          </p:cNvSpPr>
          <p:nvPr>
            <p:ph type="ftr" sz="quarter" idx="11"/>
          </p:nvPr>
        </p:nvSpPr>
        <p:spPr>
          <a:xfrm>
            <a:off x="4038911" y="6356756"/>
            <a:ext cx="4114179" cy="36427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728" y="6356756"/>
            <a:ext cx="2742787" cy="364275"/>
          </a:xfrm>
          <a:prstGeom prst="rect">
            <a:avLst/>
          </a:prstGeom>
        </p:spPr>
        <p:txBody>
          <a:bodyPr/>
          <a:lstStyle/>
          <a:p>
            <a:fld id="{8C92ADDF-ABC6-4EEC-846D-A1AE2D41067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2024/3/7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Lst>
  <p:txStyles>
    <p:titleStyle>
      <a:lvl1pPr algn="l" defTabSz="866775" rtl="0" eaLnBrk="1" latinLnBrk="0" hangingPunct="1">
        <a:lnSpc>
          <a:spcPct val="90000"/>
        </a:lnSpc>
        <a:spcBef>
          <a:spcPct val="0"/>
        </a:spcBef>
        <a:buNone/>
        <a:defRPr sz="4170" kern="1200">
          <a:solidFill>
            <a:schemeClr val="tx1"/>
          </a:solidFill>
          <a:latin typeface="+mj-lt"/>
          <a:ea typeface="+mj-ea"/>
          <a:cs typeface="+mj-cs"/>
        </a:defRPr>
      </a:lvl1pPr>
    </p:titleStyle>
    <p:bodyStyle>
      <a:lvl1pPr marL="216535" indent="-216535" algn="l" defTabSz="866775" rtl="0" eaLnBrk="1" latinLnBrk="0" hangingPunct="1">
        <a:lnSpc>
          <a:spcPct val="90000"/>
        </a:lnSpc>
        <a:spcBef>
          <a:spcPct val="190000"/>
        </a:spcBef>
        <a:buFont typeface="Arial" panose="020B0604020202020204" pitchFamily="34" charset="0"/>
        <a:buChar char="•"/>
        <a:defRPr sz="2655" kern="1200">
          <a:solidFill>
            <a:schemeClr val="tx1"/>
          </a:solidFill>
          <a:latin typeface="+mn-lt"/>
          <a:ea typeface="+mn-ea"/>
          <a:cs typeface="+mn-cs"/>
        </a:defRPr>
      </a:lvl1pPr>
      <a:lvl2pPr marL="650240" indent="-216535" algn="l" defTabSz="866775" rtl="0" eaLnBrk="1" latinLnBrk="0" hangingPunct="1">
        <a:lnSpc>
          <a:spcPct val="90000"/>
        </a:lnSpc>
        <a:spcBef>
          <a:spcPct val="95000"/>
        </a:spcBef>
        <a:buFont typeface="Arial" panose="020B0604020202020204" pitchFamily="34" charset="0"/>
        <a:buChar char="•"/>
        <a:defRPr sz="2275" kern="1200">
          <a:solidFill>
            <a:schemeClr val="tx1"/>
          </a:solidFill>
          <a:latin typeface="+mn-lt"/>
          <a:ea typeface="+mn-ea"/>
          <a:cs typeface="+mn-cs"/>
        </a:defRPr>
      </a:lvl2pPr>
      <a:lvl3pPr marL="1083945" indent="-216535" algn="l" defTabSz="866775" rtl="0" eaLnBrk="1" latinLnBrk="0" hangingPunct="1">
        <a:lnSpc>
          <a:spcPct val="90000"/>
        </a:lnSpc>
        <a:spcBef>
          <a:spcPct val="95000"/>
        </a:spcBef>
        <a:buFont typeface="Arial" panose="020B0604020202020204" pitchFamily="34" charset="0"/>
        <a:buChar char="•"/>
        <a:defRPr sz="1895" kern="1200">
          <a:solidFill>
            <a:schemeClr val="tx1"/>
          </a:solidFill>
          <a:latin typeface="+mn-lt"/>
          <a:ea typeface="+mn-ea"/>
          <a:cs typeface="+mn-cs"/>
        </a:defRPr>
      </a:lvl3pPr>
      <a:lvl4pPr marL="151701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4pPr>
      <a:lvl5pPr marL="1950720"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5pPr>
      <a:lvl6pPr marL="238442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6pPr>
      <a:lvl7pPr marL="2817495"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7pPr>
      <a:lvl8pPr marL="3251200"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8pPr>
      <a:lvl9pPr marL="3685540" indent="-216535" algn="l" defTabSz="866775" rtl="0" eaLnBrk="1" latinLnBrk="0" hangingPunct="1">
        <a:lnSpc>
          <a:spcPct val="90000"/>
        </a:lnSpc>
        <a:spcBef>
          <a:spcPct val="95000"/>
        </a:spcBef>
        <a:buFont typeface="Arial" panose="020B0604020202020204" pitchFamily="34" charset="0"/>
        <a:buChar char="•"/>
        <a:defRPr sz="1705" kern="1200">
          <a:solidFill>
            <a:schemeClr val="tx1"/>
          </a:solidFill>
          <a:latin typeface="+mn-lt"/>
          <a:ea typeface="+mn-ea"/>
          <a:cs typeface="+mn-cs"/>
        </a:defRPr>
      </a:lvl9pPr>
    </p:bodyStyle>
    <p:otherStyle>
      <a:defPPr>
        <a:defRPr lang="zh-CN"/>
      </a:defPPr>
      <a:lvl1pPr marL="0" algn="l" defTabSz="866775" rtl="0" eaLnBrk="1" latinLnBrk="0" hangingPunct="1">
        <a:defRPr sz="1705" kern="1200">
          <a:solidFill>
            <a:schemeClr val="tx1"/>
          </a:solidFill>
          <a:latin typeface="+mn-lt"/>
          <a:ea typeface="+mn-ea"/>
          <a:cs typeface="+mn-cs"/>
        </a:defRPr>
      </a:lvl1pPr>
      <a:lvl2pPr marL="433705" algn="l" defTabSz="866775" rtl="0" eaLnBrk="1" latinLnBrk="0" hangingPunct="1">
        <a:defRPr sz="1705" kern="1200">
          <a:solidFill>
            <a:schemeClr val="tx1"/>
          </a:solidFill>
          <a:latin typeface="+mn-lt"/>
          <a:ea typeface="+mn-ea"/>
          <a:cs typeface="+mn-cs"/>
        </a:defRPr>
      </a:lvl2pPr>
      <a:lvl3pPr marL="866775" algn="l" defTabSz="866775" rtl="0" eaLnBrk="1" latinLnBrk="0" hangingPunct="1">
        <a:defRPr sz="1705" kern="1200">
          <a:solidFill>
            <a:schemeClr val="tx1"/>
          </a:solidFill>
          <a:latin typeface="+mn-lt"/>
          <a:ea typeface="+mn-ea"/>
          <a:cs typeface="+mn-cs"/>
        </a:defRPr>
      </a:lvl3pPr>
      <a:lvl4pPr marL="1300480" algn="l" defTabSz="866775" rtl="0" eaLnBrk="1" latinLnBrk="0" hangingPunct="1">
        <a:defRPr sz="1705" kern="1200">
          <a:solidFill>
            <a:schemeClr val="tx1"/>
          </a:solidFill>
          <a:latin typeface="+mn-lt"/>
          <a:ea typeface="+mn-ea"/>
          <a:cs typeface="+mn-cs"/>
        </a:defRPr>
      </a:lvl4pPr>
      <a:lvl5pPr marL="1734185" algn="l" defTabSz="866775" rtl="0" eaLnBrk="1" latinLnBrk="0" hangingPunct="1">
        <a:defRPr sz="1705" kern="1200">
          <a:solidFill>
            <a:schemeClr val="tx1"/>
          </a:solidFill>
          <a:latin typeface="+mn-lt"/>
          <a:ea typeface="+mn-ea"/>
          <a:cs typeface="+mn-cs"/>
        </a:defRPr>
      </a:lvl5pPr>
      <a:lvl6pPr marL="2167255" algn="l" defTabSz="866775" rtl="0" eaLnBrk="1" latinLnBrk="0" hangingPunct="1">
        <a:defRPr sz="1705" kern="1200">
          <a:solidFill>
            <a:schemeClr val="tx1"/>
          </a:solidFill>
          <a:latin typeface="+mn-lt"/>
          <a:ea typeface="+mn-ea"/>
          <a:cs typeface="+mn-cs"/>
        </a:defRPr>
      </a:lvl6pPr>
      <a:lvl7pPr marL="2600960" algn="l" defTabSz="866775" rtl="0" eaLnBrk="1" latinLnBrk="0" hangingPunct="1">
        <a:defRPr sz="1705" kern="1200">
          <a:solidFill>
            <a:schemeClr val="tx1"/>
          </a:solidFill>
          <a:latin typeface="+mn-lt"/>
          <a:ea typeface="+mn-ea"/>
          <a:cs typeface="+mn-cs"/>
        </a:defRPr>
      </a:lvl7pPr>
      <a:lvl8pPr marL="3034665" algn="l" defTabSz="866775" rtl="0" eaLnBrk="1" latinLnBrk="0" hangingPunct="1">
        <a:defRPr sz="1705" kern="1200">
          <a:solidFill>
            <a:schemeClr val="tx1"/>
          </a:solidFill>
          <a:latin typeface="+mn-lt"/>
          <a:ea typeface="+mn-ea"/>
          <a:cs typeface="+mn-cs"/>
        </a:defRPr>
      </a:lvl8pPr>
      <a:lvl9pPr marL="3467735" algn="l" defTabSz="866775" rtl="0" eaLnBrk="1" latinLnBrk="0" hangingPunct="1">
        <a:defRPr sz="17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p:cNvSpPr/>
          <p:nvPr/>
        </p:nvSpPr>
        <p:spPr>
          <a:xfrm>
            <a:off x="2454645" y="5557393"/>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3" name="文本框 2">
            <a:extLst>
              <a:ext uri="{FF2B5EF4-FFF2-40B4-BE49-F238E27FC236}">
                <a16:creationId xmlns:a16="http://schemas.microsoft.com/office/drawing/2014/main" xmlns="" id="{0D9B8027-F1E4-4010-4D22-94B568782FA4}"/>
              </a:ext>
            </a:extLst>
          </p:cNvPr>
          <p:cNvSpPr txBox="1"/>
          <p:nvPr/>
        </p:nvSpPr>
        <p:spPr>
          <a:xfrm>
            <a:off x="1693971" y="1575234"/>
            <a:ext cx="9461709" cy="3046988"/>
          </a:xfrm>
          <a:prstGeom prst="rect">
            <a:avLst/>
          </a:prstGeom>
          <a:noFill/>
        </p:spPr>
        <p:txBody>
          <a:bodyPr wrap="square">
            <a:spAutoFit/>
          </a:bodyPr>
          <a:lstStyle/>
          <a:p>
            <a:pPr>
              <a:lnSpc>
                <a:spcPct val="200000"/>
              </a:lnSpc>
            </a:pPr>
            <a:r>
              <a:rPr lang="zh-CN" altLang="en-US" sz="3200" b="1" dirty="0">
                <a:latin typeface="微软雅黑" panose="020B0503020204020204" pitchFamily="34" charset="-122"/>
                <a:ea typeface="微软雅黑" panose="020B0503020204020204" pitchFamily="34" charset="-122"/>
              </a:rPr>
              <a:t>第一部分    固定资产一次性扣除税收政策解读</a:t>
            </a:r>
            <a:endParaRPr lang="en-US" altLang="zh-CN" sz="3200" b="1" dirty="0">
              <a:latin typeface="微软雅黑" panose="020B0503020204020204" pitchFamily="34" charset="-122"/>
              <a:ea typeface="微软雅黑" panose="020B0503020204020204" pitchFamily="34" charset="-122"/>
            </a:endParaRPr>
          </a:p>
          <a:p>
            <a:pPr>
              <a:lnSpc>
                <a:spcPct val="200000"/>
              </a:lnSpc>
            </a:pPr>
            <a:r>
              <a:rPr lang="zh-CN" altLang="en-US" sz="3200" b="1" dirty="0">
                <a:latin typeface="微软雅黑" panose="020B0503020204020204" pitchFamily="34" charset="-122"/>
                <a:ea typeface="微软雅黑" panose="020B0503020204020204" pitchFamily="34" charset="-122"/>
              </a:rPr>
              <a:t>第二部分    税收与财会差异及调整</a:t>
            </a:r>
            <a:endParaRPr lang="en-US" altLang="zh-CN" sz="3200" b="1" dirty="0">
              <a:latin typeface="微软雅黑" panose="020B0503020204020204" pitchFamily="34" charset="-122"/>
              <a:ea typeface="微软雅黑" panose="020B0503020204020204" pitchFamily="34" charset="-122"/>
            </a:endParaRPr>
          </a:p>
          <a:p>
            <a:pPr>
              <a:lnSpc>
                <a:spcPct val="200000"/>
              </a:lnSpc>
            </a:pPr>
            <a:r>
              <a:rPr lang="zh-CN" altLang="en-US" sz="3200" b="1" dirty="0">
                <a:latin typeface="微软雅黑" panose="020B0503020204020204" pitchFamily="34" charset="-122"/>
                <a:ea typeface="微软雅黑" panose="020B0503020204020204" pitchFamily="34" charset="-122"/>
              </a:rPr>
              <a:t>第三部分    固定资产一次性扣除特殊情况及处理</a:t>
            </a:r>
          </a:p>
        </p:txBody>
      </p:sp>
    </p:spTree>
    <p:extLst>
      <p:ext uri="{BB962C8B-B14F-4D97-AF65-F5344CB8AC3E}">
        <p14:creationId xmlns:p14="http://schemas.microsoft.com/office/powerpoint/2010/main" val="268286011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83224"/>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83224"/>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8322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33357" y="126491"/>
            <a:ext cx="7987030"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p:cNvSpPr/>
          <p:nvPr/>
        </p:nvSpPr>
        <p:spPr>
          <a:xfrm>
            <a:off x="2603500" y="5344737"/>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3" name="文本框 2">
            <a:extLst>
              <a:ext uri="{FF2B5EF4-FFF2-40B4-BE49-F238E27FC236}">
                <a16:creationId xmlns:a16="http://schemas.microsoft.com/office/drawing/2014/main" xmlns="" id="{7E816E0F-588E-A39F-04EA-62BC7E44B1D4}"/>
              </a:ext>
            </a:extLst>
          </p:cNvPr>
          <p:cNvSpPr txBox="1"/>
          <p:nvPr/>
        </p:nvSpPr>
        <p:spPr>
          <a:xfrm>
            <a:off x="809625" y="1144815"/>
            <a:ext cx="10549469" cy="4401205"/>
          </a:xfrm>
          <a:prstGeom prst="rect">
            <a:avLst/>
          </a:prstGeom>
          <a:noFill/>
        </p:spPr>
        <p:txBody>
          <a:bodyPr wrap="square">
            <a:spAutoFit/>
          </a:bodyPr>
          <a:lstStyle/>
          <a:p>
            <a:r>
              <a:rPr lang="zh-CN" altLang="en-US" sz="2000" b="1" dirty="0">
                <a:latin typeface="微软雅黑" panose="020B0503020204020204" pitchFamily="34" charset="-122"/>
                <a:ea typeface="微软雅黑" panose="020B0503020204020204" pitchFamily="34" charset="-122"/>
              </a:rPr>
              <a:t>政策要点一：</a:t>
            </a:r>
            <a:endParaRPr lang="en-US" altLang="zh-CN" sz="2000" b="1" dirty="0">
              <a:latin typeface="微软雅黑" panose="020B0503020204020204" pitchFamily="34" charset="-122"/>
              <a:ea typeface="微软雅黑" panose="020B0503020204020204" pitchFamily="34" charset="-122"/>
            </a:endParaRPr>
          </a:p>
          <a:p>
            <a:r>
              <a:rPr lang="zh-CN" altLang="en-US" sz="2000" b="1" i="0" dirty="0">
                <a:effectLst/>
                <a:latin typeface="微软雅黑" panose="020B0503020204020204" pitchFamily="34" charset="-122"/>
                <a:ea typeface="微软雅黑" panose="020B0503020204020204" pitchFamily="34" charset="-122"/>
              </a:rPr>
              <a:t>         企业在</a:t>
            </a:r>
            <a:r>
              <a:rPr lang="en-US" altLang="zh-CN" sz="2000" b="1" i="0" dirty="0">
                <a:effectLst/>
                <a:latin typeface="微软雅黑" panose="020B0503020204020204" pitchFamily="34" charset="-122"/>
                <a:ea typeface="微软雅黑" panose="020B0503020204020204" pitchFamily="34" charset="-122"/>
              </a:rPr>
              <a:t>2018</a:t>
            </a:r>
            <a:r>
              <a:rPr lang="zh-CN" altLang="en-US" sz="2000" b="1" i="0" dirty="0">
                <a:effectLst/>
                <a:latin typeface="微软雅黑" panose="020B0503020204020204" pitchFamily="34" charset="-122"/>
                <a:ea typeface="微软雅黑" panose="020B0503020204020204" pitchFamily="34" charset="-122"/>
              </a:rPr>
              <a:t>年</a:t>
            </a:r>
            <a:r>
              <a:rPr lang="en-US" altLang="zh-CN" sz="2000" b="1" i="0" dirty="0">
                <a:effectLst/>
                <a:latin typeface="微软雅黑" panose="020B0503020204020204" pitchFamily="34" charset="-122"/>
                <a:ea typeface="微软雅黑" panose="020B0503020204020204" pitchFamily="34" charset="-122"/>
              </a:rPr>
              <a:t>1</a:t>
            </a:r>
            <a:r>
              <a:rPr lang="zh-CN" altLang="en-US" sz="2000" b="1" i="0" dirty="0">
                <a:effectLst/>
                <a:latin typeface="微软雅黑" panose="020B0503020204020204" pitchFamily="34" charset="-122"/>
                <a:ea typeface="微软雅黑" panose="020B0503020204020204" pitchFamily="34" charset="-122"/>
              </a:rPr>
              <a:t>月</a:t>
            </a:r>
            <a:r>
              <a:rPr lang="en-US" altLang="zh-CN" sz="2000" b="1" i="0" dirty="0">
                <a:effectLst/>
                <a:latin typeface="微软雅黑" panose="020B0503020204020204" pitchFamily="34" charset="-122"/>
                <a:ea typeface="微软雅黑" panose="020B0503020204020204" pitchFamily="34" charset="-122"/>
              </a:rPr>
              <a:t>1</a:t>
            </a:r>
            <a:r>
              <a:rPr lang="zh-CN" altLang="en-US" sz="2000" b="1" i="0" dirty="0">
                <a:effectLst/>
                <a:latin typeface="微软雅黑" panose="020B0503020204020204" pitchFamily="34" charset="-122"/>
                <a:ea typeface="微软雅黑" panose="020B0503020204020204" pitchFamily="34" charset="-122"/>
              </a:rPr>
              <a:t>日至</a:t>
            </a:r>
            <a:r>
              <a:rPr lang="en-US" altLang="zh-CN" sz="2000" b="1" i="0" dirty="0">
                <a:effectLst/>
                <a:latin typeface="微软雅黑" panose="020B0503020204020204" pitchFamily="34" charset="-122"/>
                <a:ea typeface="微软雅黑" panose="020B0503020204020204" pitchFamily="34" charset="-122"/>
              </a:rPr>
              <a:t>2020</a:t>
            </a:r>
            <a:r>
              <a:rPr lang="zh-CN" altLang="en-US" sz="2000" b="1" i="0" dirty="0">
                <a:effectLst/>
                <a:latin typeface="微软雅黑" panose="020B0503020204020204" pitchFamily="34" charset="-122"/>
                <a:ea typeface="微软雅黑" panose="020B0503020204020204" pitchFamily="34" charset="-122"/>
              </a:rPr>
              <a:t>年</a:t>
            </a:r>
            <a:r>
              <a:rPr lang="en-US" altLang="zh-CN" sz="2000" b="1" i="0" dirty="0">
                <a:effectLst/>
                <a:latin typeface="微软雅黑" panose="020B0503020204020204" pitchFamily="34" charset="-122"/>
                <a:ea typeface="微软雅黑" panose="020B0503020204020204" pitchFamily="34" charset="-122"/>
              </a:rPr>
              <a:t>12</a:t>
            </a:r>
            <a:r>
              <a:rPr lang="zh-CN" altLang="en-US" sz="2000" b="1" i="0" dirty="0">
                <a:effectLst/>
                <a:latin typeface="微软雅黑" panose="020B0503020204020204" pitchFamily="34" charset="-122"/>
                <a:ea typeface="微软雅黑" panose="020B0503020204020204" pitchFamily="34" charset="-122"/>
              </a:rPr>
              <a:t>月</a:t>
            </a:r>
            <a:r>
              <a:rPr lang="en-US" altLang="zh-CN" sz="2000" b="1" i="0" dirty="0">
                <a:effectLst/>
                <a:latin typeface="微软雅黑" panose="020B0503020204020204" pitchFamily="34" charset="-122"/>
                <a:ea typeface="微软雅黑" panose="020B0503020204020204" pitchFamily="34" charset="-122"/>
              </a:rPr>
              <a:t>31</a:t>
            </a:r>
            <a:r>
              <a:rPr lang="zh-CN" altLang="en-US" sz="2000" b="1" i="0" dirty="0">
                <a:effectLst/>
                <a:latin typeface="微软雅黑" panose="020B0503020204020204" pitchFamily="34" charset="-122"/>
                <a:ea typeface="微软雅黑" panose="020B0503020204020204" pitchFamily="34" charset="-122"/>
              </a:rPr>
              <a:t>日期间</a:t>
            </a:r>
            <a:r>
              <a:rPr lang="zh-CN" altLang="en-US" sz="2000" b="1" i="0" dirty="0">
                <a:solidFill>
                  <a:srgbClr val="FF0000"/>
                </a:solidFill>
                <a:effectLst/>
                <a:latin typeface="微软雅黑" panose="020B0503020204020204" pitchFamily="34" charset="-122"/>
                <a:ea typeface="微软雅黑" panose="020B0503020204020204" pitchFamily="34" charset="-122"/>
              </a:rPr>
              <a:t>新购进</a:t>
            </a:r>
            <a:r>
              <a:rPr lang="zh-CN" altLang="en-US" sz="2000" b="1" i="0" dirty="0">
                <a:effectLst/>
                <a:latin typeface="微软雅黑" panose="020B0503020204020204" pitchFamily="34" charset="-122"/>
                <a:ea typeface="微软雅黑" panose="020B0503020204020204" pitchFamily="34" charset="-122"/>
              </a:rPr>
              <a:t>的设备、器具，单位价值</a:t>
            </a:r>
            <a:r>
              <a:rPr lang="zh-CN" altLang="en-US" sz="2000" b="1" i="0" dirty="0">
                <a:solidFill>
                  <a:srgbClr val="FF0000"/>
                </a:solidFill>
                <a:effectLst/>
                <a:latin typeface="微软雅黑" panose="020B0503020204020204" pitchFamily="34" charset="-122"/>
                <a:ea typeface="微软雅黑" panose="020B0503020204020204" pitchFamily="34" charset="-122"/>
              </a:rPr>
              <a:t>不超过</a:t>
            </a:r>
            <a:r>
              <a:rPr lang="en-US" altLang="zh-CN" sz="2000" b="1" i="0" dirty="0">
                <a:solidFill>
                  <a:srgbClr val="FF0000"/>
                </a:solidFill>
                <a:effectLst/>
                <a:latin typeface="微软雅黑" panose="020B0503020204020204" pitchFamily="34" charset="-122"/>
                <a:ea typeface="微软雅黑" panose="020B0503020204020204" pitchFamily="34" charset="-122"/>
              </a:rPr>
              <a:t>500</a:t>
            </a:r>
            <a:r>
              <a:rPr lang="zh-CN" altLang="en-US" sz="2000" b="1" i="0" dirty="0">
                <a:solidFill>
                  <a:srgbClr val="FF0000"/>
                </a:solidFill>
                <a:effectLst/>
                <a:latin typeface="微软雅黑" panose="020B0503020204020204" pitchFamily="34" charset="-122"/>
                <a:ea typeface="微软雅黑" panose="020B0503020204020204" pitchFamily="34" charset="-122"/>
              </a:rPr>
              <a:t>万</a:t>
            </a:r>
            <a:r>
              <a:rPr lang="zh-CN" altLang="en-US" sz="2000" b="1" i="0" dirty="0">
                <a:effectLst/>
                <a:latin typeface="微软雅黑" panose="020B0503020204020204" pitchFamily="34" charset="-122"/>
                <a:ea typeface="微软雅黑" panose="020B0503020204020204" pitchFamily="34" charset="-122"/>
              </a:rPr>
              <a:t>元的，允许一次性计入当期成本费用在计算应纳税所得额时扣除，不再分年度计算折旧。</a:t>
            </a:r>
            <a:r>
              <a:rPr lang="en-US" altLang="zh-CN" sz="2000" b="1" i="0" dirty="0">
                <a:effectLst/>
                <a:latin typeface="微软雅黑" panose="020B0503020204020204" pitchFamily="34" charset="-122"/>
                <a:ea typeface="微软雅黑" panose="020B0503020204020204" pitchFamily="34" charset="-122"/>
              </a:rPr>
              <a:t>  </a:t>
            </a:r>
          </a:p>
          <a:p>
            <a:r>
              <a:rPr lang="zh-CN" altLang="en-US" sz="2000" b="1" dirty="0">
                <a:latin typeface="微软雅黑" panose="020B0503020204020204" pitchFamily="34" charset="-122"/>
                <a:ea typeface="微软雅黑" panose="020B0503020204020204" pitchFamily="34" charset="-122"/>
              </a:rPr>
              <a:t>政策依据</a:t>
            </a:r>
            <a:r>
              <a:rPr lang="en-US" altLang="zh-CN" sz="2000" b="1" dirty="0">
                <a:latin typeface="微软雅黑" panose="020B0503020204020204" pitchFamily="34" charset="-122"/>
                <a:ea typeface="微软雅黑" panose="020B0503020204020204" pitchFamily="34" charset="-122"/>
              </a:rPr>
              <a:t>;      </a:t>
            </a:r>
          </a:p>
          <a:p>
            <a:r>
              <a:rPr lang="en-US" altLang="zh-CN" sz="2000" b="1" i="0" dirty="0">
                <a:effectLst/>
                <a:latin typeface="微软雅黑" panose="020B0503020204020204" pitchFamily="34" charset="-122"/>
                <a:ea typeface="微软雅黑" panose="020B0503020204020204" pitchFamily="34" charset="-122"/>
              </a:rPr>
              <a:t>《</a:t>
            </a:r>
            <a:r>
              <a:rPr lang="zh-CN" altLang="en-US" sz="2000" b="1" i="0" dirty="0">
                <a:effectLst/>
                <a:latin typeface="微软雅黑" panose="020B0503020204020204" pitchFamily="34" charset="-122"/>
                <a:ea typeface="微软雅黑" panose="020B0503020204020204" pitchFamily="34" charset="-122"/>
              </a:rPr>
              <a:t>关于设备 器具扣除有关企业所得税政策的通知</a:t>
            </a:r>
            <a:r>
              <a:rPr lang="en-US" altLang="zh-CN" sz="2000" b="1" i="0" dirty="0">
                <a:effectLst/>
                <a:latin typeface="微软雅黑" panose="020B0503020204020204" pitchFamily="34" charset="-122"/>
                <a:ea typeface="微软雅黑" panose="020B0503020204020204" pitchFamily="34" charset="-122"/>
              </a:rPr>
              <a:t>》 </a:t>
            </a:r>
            <a:r>
              <a:rPr lang="zh-CN" altLang="en-US" sz="2000" b="1" i="0" dirty="0">
                <a:effectLst/>
                <a:latin typeface="微软雅黑" panose="020B0503020204020204" pitchFamily="34" charset="-122"/>
                <a:ea typeface="微软雅黑" panose="020B0503020204020204" pitchFamily="34" charset="-122"/>
              </a:rPr>
              <a:t>财税</a:t>
            </a:r>
            <a:r>
              <a:rPr lang="en-US" altLang="zh-CN" sz="2000" b="1" i="0" dirty="0">
                <a:effectLst/>
                <a:latin typeface="微软雅黑" panose="020B0503020204020204" pitchFamily="34" charset="-122"/>
                <a:ea typeface="微软雅黑" panose="020B0503020204020204" pitchFamily="34" charset="-122"/>
              </a:rPr>
              <a:t>〔2018〕54</a:t>
            </a:r>
          </a:p>
          <a:p>
            <a:r>
              <a:rPr lang="en-US" altLang="zh-CN" sz="2000" b="1" i="0" dirty="0">
                <a:effectLst/>
                <a:latin typeface="微软雅黑" panose="020B0503020204020204" pitchFamily="34" charset="-122"/>
                <a:ea typeface="微软雅黑" panose="020B0503020204020204" pitchFamily="34" charset="-122"/>
              </a:rPr>
              <a:t>      《</a:t>
            </a:r>
            <a:r>
              <a:rPr lang="zh-CN" altLang="en-US" sz="2000" b="1" i="0" dirty="0">
                <a:effectLst/>
                <a:latin typeface="微软雅黑" panose="020B0503020204020204" pitchFamily="34" charset="-122"/>
                <a:ea typeface="微软雅黑" panose="020B0503020204020204" pitchFamily="34" charset="-122"/>
              </a:rPr>
              <a:t>财政部 税务总局关于设备器具扣除有关企业所得税政策的通知</a:t>
            </a:r>
            <a:r>
              <a:rPr lang="en-US" altLang="zh-CN" sz="2000" b="1" i="0" dirty="0">
                <a:effectLst/>
                <a:latin typeface="微软雅黑" panose="020B0503020204020204" pitchFamily="34" charset="-122"/>
                <a:ea typeface="微软雅黑" panose="020B0503020204020204" pitchFamily="34" charset="-122"/>
              </a:rPr>
              <a:t>》</a:t>
            </a:r>
            <a:r>
              <a:rPr lang="zh-CN" altLang="en-US" sz="2000" b="1" i="0" dirty="0">
                <a:effectLst/>
                <a:latin typeface="微软雅黑" panose="020B0503020204020204" pitchFamily="34" charset="-122"/>
                <a:ea typeface="微软雅黑" panose="020B0503020204020204" pitchFamily="34" charset="-122"/>
              </a:rPr>
              <a:t>（财税</a:t>
            </a:r>
            <a:r>
              <a:rPr lang="en-US" altLang="zh-CN" sz="2000" b="1" i="0" dirty="0">
                <a:effectLst/>
                <a:latin typeface="微软雅黑" panose="020B0503020204020204" pitchFamily="34" charset="-122"/>
                <a:ea typeface="微软雅黑" panose="020B0503020204020204" pitchFamily="34" charset="-122"/>
              </a:rPr>
              <a:t>〔2018〕54</a:t>
            </a:r>
            <a:r>
              <a:rPr lang="zh-CN" altLang="en-US" sz="2000" b="1" i="0" dirty="0">
                <a:effectLst/>
                <a:latin typeface="微软雅黑" panose="020B0503020204020204" pitchFamily="34" charset="-122"/>
                <a:ea typeface="微软雅黑" panose="020B0503020204020204" pitchFamily="34" charset="-122"/>
              </a:rPr>
              <a:t>号）等</a:t>
            </a:r>
            <a:r>
              <a:rPr lang="en-US" altLang="zh-CN" sz="2000" b="1" i="0" dirty="0">
                <a:effectLst/>
                <a:latin typeface="微软雅黑" panose="020B0503020204020204" pitchFamily="34" charset="-122"/>
                <a:ea typeface="微软雅黑" panose="020B0503020204020204" pitchFamily="34" charset="-122"/>
              </a:rPr>
              <a:t>16</a:t>
            </a:r>
            <a:r>
              <a:rPr lang="zh-CN" altLang="en-US" sz="2000" b="1" i="0" dirty="0">
                <a:effectLst/>
                <a:latin typeface="微软雅黑" panose="020B0503020204020204" pitchFamily="34" charset="-122"/>
                <a:ea typeface="微软雅黑" panose="020B0503020204020204" pitchFamily="34" charset="-122"/>
              </a:rPr>
              <a:t>个文件规定的税收优惠政策凡已经到期的，执行期限延长至</a:t>
            </a:r>
            <a:r>
              <a:rPr lang="en-US" altLang="zh-CN" sz="2000" b="1" i="0" dirty="0">
                <a:effectLst/>
                <a:latin typeface="微软雅黑" panose="020B0503020204020204" pitchFamily="34" charset="-122"/>
                <a:ea typeface="微软雅黑" panose="020B0503020204020204" pitchFamily="34" charset="-122"/>
              </a:rPr>
              <a:t>2023</a:t>
            </a:r>
            <a:r>
              <a:rPr lang="zh-CN" altLang="en-US" sz="2000" b="1" i="0" dirty="0">
                <a:effectLst/>
                <a:latin typeface="微软雅黑" panose="020B0503020204020204" pitchFamily="34" charset="-122"/>
                <a:ea typeface="微软雅黑" panose="020B0503020204020204" pitchFamily="34" charset="-122"/>
              </a:rPr>
              <a:t>年</a:t>
            </a:r>
            <a:r>
              <a:rPr lang="en-US" altLang="zh-CN" sz="2000" b="1" i="0" dirty="0">
                <a:effectLst/>
                <a:latin typeface="微软雅黑" panose="020B0503020204020204" pitchFamily="34" charset="-122"/>
                <a:ea typeface="微软雅黑" panose="020B0503020204020204" pitchFamily="34" charset="-122"/>
              </a:rPr>
              <a:t>12</a:t>
            </a:r>
            <a:r>
              <a:rPr lang="zh-CN" altLang="en-US" sz="2000" b="1" i="0" dirty="0">
                <a:effectLst/>
                <a:latin typeface="微软雅黑" panose="020B0503020204020204" pitchFamily="34" charset="-122"/>
                <a:ea typeface="微软雅黑" panose="020B0503020204020204" pitchFamily="34" charset="-122"/>
              </a:rPr>
              <a:t>月</a:t>
            </a:r>
            <a:r>
              <a:rPr lang="en-US" altLang="zh-CN" sz="2000" b="1" i="0" dirty="0">
                <a:effectLst/>
                <a:latin typeface="微软雅黑" panose="020B0503020204020204" pitchFamily="34" charset="-122"/>
                <a:ea typeface="微软雅黑" panose="020B0503020204020204" pitchFamily="34" charset="-122"/>
              </a:rPr>
              <a:t>31</a:t>
            </a:r>
            <a:r>
              <a:rPr lang="zh-CN" altLang="en-US" sz="2000" b="1" i="0" dirty="0">
                <a:effectLst/>
                <a:latin typeface="微软雅黑" panose="020B0503020204020204" pitchFamily="34" charset="-122"/>
                <a:ea typeface="微软雅黑" panose="020B0503020204020204" pitchFamily="34" charset="-122"/>
              </a:rPr>
              <a:t>日。</a:t>
            </a:r>
            <a:endParaRPr lang="en-US" altLang="zh-CN" sz="2000" b="1" i="0" dirty="0">
              <a:effectLst/>
              <a:latin typeface="微软雅黑" panose="020B0503020204020204" pitchFamily="34" charset="-122"/>
              <a:ea typeface="微软雅黑" panose="020B0503020204020204" pitchFamily="34" charset="-122"/>
            </a:endParaRPr>
          </a:p>
          <a:p>
            <a:r>
              <a:rPr lang="zh-CN" altLang="en-US" sz="2000" b="1" i="0" dirty="0" smtClean="0">
                <a:effectLst/>
                <a:latin typeface="微软雅黑" panose="020B0503020204020204" pitchFamily="34" charset="-122"/>
                <a:ea typeface="微软雅黑" panose="020B0503020204020204" pitchFamily="34" charset="-122"/>
              </a:rPr>
              <a:t>政策</a:t>
            </a:r>
            <a:r>
              <a:rPr lang="zh-CN" altLang="en-US" sz="2000" b="1" i="0" dirty="0">
                <a:effectLst/>
                <a:latin typeface="微软雅黑" panose="020B0503020204020204" pitchFamily="34" charset="-122"/>
                <a:ea typeface="微软雅黑" panose="020B0503020204020204" pitchFamily="34" charset="-122"/>
              </a:rPr>
              <a:t>依据</a:t>
            </a:r>
            <a:r>
              <a:rPr lang="en-US" altLang="zh-CN" sz="2000" b="1" i="0" dirty="0">
                <a:effectLst/>
                <a:latin typeface="微软雅黑" panose="020B0503020204020204" pitchFamily="34" charset="-122"/>
                <a:ea typeface="微软雅黑" panose="020B0503020204020204" pitchFamily="34" charset="-122"/>
              </a:rPr>
              <a:t>;      </a:t>
            </a:r>
          </a:p>
          <a:p>
            <a:r>
              <a:rPr lang="en-US" altLang="zh-CN" sz="2000" b="1" i="0" dirty="0">
                <a:effectLst/>
                <a:latin typeface="微软雅黑" panose="020B0503020204020204" pitchFamily="34" charset="-122"/>
                <a:ea typeface="微软雅黑" panose="020B0503020204020204" pitchFamily="34" charset="-122"/>
              </a:rPr>
              <a:t>          《</a:t>
            </a:r>
            <a:r>
              <a:rPr lang="zh-CN" altLang="en-US" sz="2000" b="1" i="0" dirty="0">
                <a:effectLst/>
                <a:latin typeface="微软雅黑" panose="020B0503020204020204" pitchFamily="34" charset="-122"/>
                <a:ea typeface="微软雅黑" panose="020B0503020204020204" pitchFamily="34" charset="-122"/>
              </a:rPr>
              <a:t>关于延长部分税收优惠政策执行期限的公告</a:t>
            </a:r>
            <a:r>
              <a:rPr lang="en-US" altLang="zh-CN" sz="2000" b="1" i="0" dirty="0">
                <a:effectLst/>
                <a:latin typeface="微软雅黑" panose="020B0503020204020204" pitchFamily="34" charset="-122"/>
                <a:ea typeface="微软雅黑" panose="020B0503020204020204" pitchFamily="34" charset="-122"/>
              </a:rPr>
              <a:t>》</a:t>
            </a:r>
            <a:r>
              <a:rPr lang="zh-CN" altLang="en-US" sz="2000" b="1" i="0" dirty="0">
                <a:effectLst/>
                <a:latin typeface="微软雅黑" panose="020B0503020204020204" pitchFamily="34" charset="-122"/>
                <a:ea typeface="微软雅黑" panose="020B0503020204020204" pitchFamily="34" charset="-122"/>
              </a:rPr>
              <a:t>财税</a:t>
            </a:r>
            <a:r>
              <a:rPr lang="en-US" altLang="zh-CN" sz="2000" b="1" i="0" dirty="0">
                <a:effectLst/>
                <a:latin typeface="微软雅黑" panose="020B0503020204020204" pitchFamily="34" charset="-122"/>
                <a:ea typeface="微软雅黑" panose="020B0503020204020204" pitchFamily="34" charset="-122"/>
              </a:rPr>
              <a:t>〔2021〕6</a:t>
            </a:r>
          </a:p>
          <a:p>
            <a:pPr algn="l" fontAlgn="ctr"/>
            <a:r>
              <a:rPr lang="en-US"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         </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企业在</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2024</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年</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1</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月</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1</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日至</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2027</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年</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12</a:t>
            </a:r>
            <a:r>
              <a:rPr lang="zh-CN"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月</a:t>
            </a:r>
            <a:r>
              <a:rPr lang="en-US" altLang="zh-CN" sz="2000" b="1" kern="0" dirty="0">
                <a:solidFill>
                  <a:srgbClr val="000000"/>
                </a:solidFill>
                <a:effectLst/>
                <a:latin typeface="微软雅黑" panose="020B0503020204020204" pitchFamily="34" charset="-122"/>
                <a:ea typeface="微软雅黑" panose="020B0503020204020204" pitchFamily="34" charset="-122"/>
                <a:cs typeface="宋体" panose="02010600030101010101" pitchFamily="2" charset="-122"/>
              </a:rPr>
              <a:t>31</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日期间</a:t>
            </a:r>
            <a:r>
              <a:rPr lang="zh-CN" altLang="zh-CN" sz="2000" b="1" kern="0" dirty="0">
                <a:solidFill>
                  <a:srgbClr val="FF0000"/>
                </a:solidFill>
                <a:effectLst/>
                <a:latin typeface="等线" panose="02010600030101010101" pitchFamily="2" charset="-122"/>
                <a:ea typeface="微软雅黑" panose="020B0503020204020204" pitchFamily="34" charset="-122"/>
                <a:cs typeface="宋体" panose="02010600030101010101" pitchFamily="2" charset="-122"/>
              </a:rPr>
              <a:t>新购进</a:t>
            </a:r>
            <a:r>
              <a:rPr lang="zh-CN" altLang="zh-CN" sz="2000" b="1" kern="0" dirty="0">
                <a:effectLst/>
                <a:latin typeface="等线" panose="02010600030101010101" pitchFamily="2" charset="-122"/>
                <a:ea typeface="微软雅黑" panose="020B0503020204020204" pitchFamily="34" charset="-122"/>
                <a:cs typeface="宋体" panose="02010600030101010101" pitchFamily="2" charset="-122"/>
              </a:rPr>
              <a:t>的设备、器具</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，单位价值</a:t>
            </a:r>
            <a:r>
              <a:rPr lang="zh-CN" altLang="zh-CN" sz="2000" b="1" kern="0" dirty="0">
                <a:solidFill>
                  <a:srgbClr val="FF0000"/>
                </a:solidFill>
                <a:effectLst/>
                <a:latin typeface="等线" panose="02010600030101010101" pitchFamily="2" charset="-122"/>
                <a:ea typeface="微软雅黑" panose="020B0503020204020204" pitchFamily="34" charset="-122"/>
                <a:cs typeface="宋体" panose="02010600030101010101" pitchFamily="2" charset="-122"/>
              </a:rPr>
              <a:t>不超过</a:t>
            </a:r>
            <a:r>
              <a:rPr lang="en-US" altLang="zh-CN" sz="2000" b="1" kern="0" dirty="0">
                <a:solidFill>
                  <a:srgbClr val="FF0000"/>
                </a:solidFill>
                <a:effectLst/>
                <a:latin typeface="等线" panose="02010600030101010101" pitchFamily="2" charset="-122"/>
                <a:ea typeface="微软雅黑" panose="020B0503020204020204" pitchFamily="34" charset="-122"/>
                <a:cs typeface="宋体" panose="02010600030101010101" pitchFamily="2" charset="-122"/>
              </a:rPr>
              <a:t>500</a:t>
            </a:r>
            <a:r>
              <a:rPr lang="zh-CN" altLang="zh-CN" sz="2000" b="1" kern="0" dirty="0">
                <a:solidFill>
                  <a:srgbClr val="FF0000"/>
                </a:solidFill>
                <a:effectLst/>
                <a:latin typeface="等线" panose="02010600030101010101" pitchFamily="2" charset="-122"/>
                <a:ea typeface="微软雅黑" panose="020B0503020204020204" pitchFamily="34" charset="-122"/>
                <a:cs typeface="宋体" panose="02010600030101010101" pitchFamily="2" charset="-122"/>
              </a:rPr>
              <a:t>万元的</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，允许一次性计入当期成本费用在计算应纳税所得额时扣除，不再分年度计算折旧</a:t>
            </a:r>
            <a:r>
              <a:rPr lang="zh-CN" altLang="en-US"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　</a:t>
            </a:r>
            <a:endParaRPr lang="en-US"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endParaRPr>
          </a:p>
          <a:p>
            <a:pPr fontAlgn="ctr" latinLnBrk="1"/>
            <a:r>
              <a:rPr lang="zh-CN" altLang="en-US" sz="2000" b="1" dirty="0" smtClean="0">
                <a:latin typeface="微软雅黑" panose="020B0503020204020204" pitchFamily="34" charset="-122"/>
                <a:ea typeface="微软雅黑" panose="020B0503020204020204" pitchFamily="34" charset="-122"/>
                <a:cs typeface="微软雅黑" panose="020B0503020204020204" charset="-122"/>
                <a:sym typeface="+mn-ea"/>
              </a:rPr>
              <a:t>政策</a:t>
            </a:r>
            <a:r>
              <a:rPr lang="zh-CN" altLang="en-US" sz="2000" b="1" dirty="0">
                <a:latin typeface="微软雅黑" panose="020B0503020204020204" pitchFamily="34" charset="-122"/>
                <a:ea typeface="微软雅黑" panose="020B0503020204020204" pitchFamily="34" charset="-122"/>
                <a:cs typeface="微软雅黑" panose="020B0503020204020204" charset="-122"/>
                <a:sym typeface="+mn-ea"/>
              </a:rPr>
              <a:t>依据：</a:t>
            </a:r>
            <a:endParaRPr lang="en-US" altLang="zh-CN" sz="2000" b="1" dirty="0">
              <a:latin typeface="微软雅黑" panose="020B0503020204020204" pitchFamily="34" charset="-122"/>
              <a:ea typeface="微软雅黑" panose="020B0503020204020204" pitchFamily="34" charset="-122"/>
              <a:cs typeface="微软雅黑" panose="020B0503020204020204" charset="-122"/>
              <a:sym typeface="+mn-ea"/>
            </a:endParaRPr>
          </a:p>
          <a:p>
            <a:pPr fontAlgn="ctr" latinLnBrk="1"/>
            <a:r>
              <a:rPr lang="en-US" altLang="zh-CN" sz="2000" b="1" kern="180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a:t>
            </a:r>
            <a:r>
              <a:rPr lang="zh-CN" altLang="zh-CN" sz="2000" b="1" kern="180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关于设备、器具扣除有关企业所得税政策的公告</a:t>
            </a:r>
            <a:r>
              <a:rPr lang="en-US" altLang="zh-CN" sz="2000" b="1" kern="1800" dirty="0">
                <a:solidFill>
                  <a:srgbClr val="333333"/>
                </a:solidFill>
                <a:effectLst/>
                <a:latin typeface="等线" panose="02010600030101010101" pitchFamily="2" charset="-122"/>
                <a:ea typeface="微软雅黑" panose="020B0503020204020204" pitchFamily="34" charset="-122"/>
                <a:cs typeface="宋体" panose="02010600030101010101" pitchFamily="2" charset="-122"/>
              </a:rPr>
              <a:t>》</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财政部 税务总局公告</a:t>
            </a:r>
            <a:r>
              <a:rPr lang="en-US"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2023</a:t>
            </a:r>
            <a:r>
              <a:rPr lang="zh-CN"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年第</a:t>
            </a:r>
            <a:r>
              <a:rPr lang="en-US" altLang="zh-CN" sz="2000" b="1"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37</a:t>
            </a:r>
            <a:r>
              <a:rPr lang="zh-CN" altLang="zh-CN" sz="2000" b="1" kern="0" dirty="0" smtClean="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号</a:t>
            </a:r>
            <a:endParaRPr lang="en-US" altLang="zh-CN" sz="2000" b="1" i="0" dirty="0">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944534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par>
                                <p:cTn id="18" presetID="18" presetClass="entr" presetSubtype="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trips(downRight)">
                                      <p:cBhvr>
                                        <p:cTn id="20" dur="500"/>
                                        <p:tgtEl>
                                          <p:spTgt spid="3">
                                            <p:txEl>
                                              <p:pRg st="3" end="3"/>
                                            </p:txEl>
                                          </p:spTgt>
                                        </p:tgtEl>
                                      </p:cBhvr>
                                    </p:animEffect>
                                  </p:childTnLst>
                                </p:cTn>
                              </p:par>
                              <p:par>
                                <p:cTn id="21" presetID="18" presetClass="entr" presetSubtype="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trips(downRigh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strips(downRight)">
                                      <p:cBhvr>
                                        <p:cTn id="28" dur="500"/>
                                        <p:tgtEl>
                                          <p:spTgt spid="3">
                                            <p:txEl>
                                              <p:pRg st="5" end="5"/>
                                            </p:txEl>
                                          </p:spTgt>
                                        </p:tgtEl>
                                      </p:cBhvr>
                                    </p:animEffect>
                                  </p:childTnLst>
                                </p:cTn>
                              </p:par>
                              <p:par>
                                <p:cTn id="29" presetID="18" presetClass="entr" presetSubtype="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strips(downRight)">
                                      <p:cBhvr>
                                        <p:cTn id="31" dur="500"/>
                                        <p:tgtEl>
                                          <p:spTgt spid="3">
                                            <p:txEl>
                                              <p:pRg st="6" end="6"/>
                                            </p:txEl>
                                          </p:spTgt>
                                        </p:tgtEl>
                                      </p:cBhvr>
                                    </p:animEffect>
                                  </p:childTnLst>
                                </p:cTn>
                              </p:par>
                              <p:par>
                                <p:cTn id="32" presetID="18" presetClass="entr" presetSubtype="6"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strips(downRight)">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up)">
                                      <p:cBhvr>
                                        <p:cTn id="39" dur="500"/>
                                        <p:tgtEl>
                                          <p:spTgt spid="3">
                                            <p:txEl>
                                              <p:pRg st="8" end="8"/>
                                            </p:txEl>
                                          </p:spTgt>
                                        </p:tgtEl>
                                      </p:cBhvr>
                                    </p:animEffect>
                                  </p:childTnLst>
                                </p:cTn>
                              </p:par>
                              <p:par>
                                <p:cTn id="40" presetID="22" presetClass="entr" presetSubtype="1"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up)">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305347"/>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305347"/>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84082"/>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57605" y="148347"/>
            <a:ext cx="6741160"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p:cNvSpPr/>
          <p:nvPr/>
        </p:nvSpPr>
        <p:spPr>
          <a:xfrm>
            <a:off x="2561752" y="5299581"/>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100" name="文本框 99"/>
          <p:cNvSpPr txBox="1"/>
          <p:nvPr/>
        </p:nvSpPr>
        <p:spPr>
          <a:xfrm>
            <a:off x="1157605" y="875885"/>
            <a:ext cx="9623248" cy="4934684"/>
          </a:xfrm>
          <a:prstGeom prst="rect">
            <a:avLst/>
          </a:prstGeom>
          <a:noFill/>
          <a:ln w="9525">
            <a:noFill/>
          </a:ln>
        </p:spPr>
        <p:txBody>
          <a:bodyPr wrap="square">
            <a:spAutoFit/>
          </a:bodyPr>
          <a:lstStyle/>
          <a:p>
            <a:pPr>
              <a:lnSpc>
                <a:spcPct val="200000"/>
              </a:lnSpc>
            </a:pPr>
            <a:r>
              <a:rPr lang="zh-CN" altLang="en-US" sz="2400" b="1" dirty="0">
                <a:latin typeface="微软雅黑" panose="020B0503020204020204" pitchFamily="34" charset="-122"/>
                <a:ea typeface="微软雅黑" panose="020B0503020204020204" pitchFamily="34" charset="-122"/>
              </a:rPr>
              <a:t> </a:t>
            </a:r>
            <a:r>
              <a:rPr lang="zh-CN" altLang="en-US" sz="2000" b="1" dirty="0">
                <a:latin typeface="微软雅黑" panose="020B0503020204020204" pitchFamily="34" charset="-122"/>
                <a:ea typeface="微软雅黑" panose="020B0503020204020204" pitchFamily="34" charset="-122"/>
              </a:rPr>
              <a:t>政策要点二：</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2000" b="1" dirty="0">
                <a:solidFill>
                  <a:srgbClr val="000000"/>
                </a:solidFill>
                <a:latin typeface="Microsoft YaHei" panose="020B0503020204020204" pitchFamily="34" charset="-122"/>
                <a:ea typeface="Microsoft YaHei" panose="020B0503020204020204" pitchFamily="34" charset="-122"/>
              </a:rPr>
              <a:t>  一（</a:t>
            </a:r>
            <a:r>
              <a:rPr lang="en-US" altLang="zh-CN" sz="2000" b="1" dirty="0">
                <a:solidFill>
                  <a:srgbClr val="000000"/>
                </a:solidFill>
                <a:latin typeface="Microsoft YaHei" panose="020B0503020204020204" pitchFamily="34" charset="-122"/>
                <a:ea typeface="Microsoft YaHei" panose="020B0503020204020204" pitchFamily="34" charset="-122"/>
              </a:rPr>
              <a:t>1</a:t>
            </a:r>
            <a:r>
              <a:rPr lang="zh-CN" altLang="en-US" sz="2000" b="1" dirty="0">
                <a:solidFill>
                  <a:srgbClr val="000000"/>
                </a:solidFill>
                <a:latin typeface="Microsoft YaHei" panose="020B0503020204020204" pitchFamily="34" charset="-122"/>
                <a:ea typeface="Microsoft YaHei" panose="020B0503020204020204" pitchFamily="34" charset="-122"/>
              </a:rPr>
              <a:t>）固定资产范围确认：</a:t>
            </a:r>
            <a:endParaRPr lang="en-US" altLang="zh-CN" sz="2000" b="1" dirty="0">
              <a:solidFill>
                <a:srgbClr val="000000"/>
              </a:solidFill>
              <a:latin typeface="Microsoft YaHei" panose="020B0503020204020204" pitchFamily="34" charset="-122"/>
              <a:ea typeface="Microsoft YaHei" panose="020B0503020204020204" pitchFamily="34" charset="-122"/>
            </a:endParaRPr>
          </a:p>
          <a:p>
            <a:pPr>
              <a:lnSpc>
                <a:spcPct val="150000"/>
              </a:lnSpc>
            </a:pPr>
            <a:r>
              <a:rPr lang="zh-CN" altLang="en-US" sz="2000" b="1" dirty="0">
                <a:solidFill>
                  <a:srgbClr val="000000"/>
                </a:solidFill>
                <a:latin typeface="微软雅黑" panose="020B0503020204020204" pitchFamily="34" charset="-122"/>
                <a:ea typeface="微软雅黑" panose="020B0503020204020204" pitchFamily="34" charset="-122"/>
              </a:rPr>
              <a:t>      所称设备、器具，是指</a:t>
            </a:r>
            <a:r>
              <a:rPr lang="zh-CN" altLang="en-US" sz="2000" b="1" dirty="0">
                <a:solidFill>
                  <a:srgbClr val="FF0000"/>
                </a:solidFill>
                <a:latin typeface="微软雅黑" panose="020B0503020204020204" pitchFamily="34" charset="-122"/>
                <a:ea typeface="微软雅黑" panose="020B0503020204020204" pitchFamily="34" charset="-122"/>
              </a:rPr>
              <a:t>除</a:t>
            </a:r>
            <a:r>
              <a:rPr lang="zh-CN" altLang="en-US" sz="2000" b="1" dirty="0">
                <a:latin typeface="微软雅黑" panose="020B0503020204020204" pitchFamily="34" charset="-122"/>
                <a:ea typeface="微软雅黑" panose="020B0503020204020204" pitchFamily="34" charset="-122"/>
              </a:rPr>
              <a:t>房屋、建筑物以外的固定资产</a:t>
            </a:r>
            <a:r>
              <a:rPr lang="zh-CN" altLang="en-US" sz="2000" b="1" dirty="0">
                <a:solidFill>
                  <a:srgbClr val="000000"/>
                </a:solidFill>
                <a:latin typeface="微软雅黑" panose="020B0503020204020204" pitchFamily="34" charset="-122"/>
                <a:ea typeface="微软雅黑" panose="020B0503020204020204" pitchFamily="34" charset="-122"/>
              </a:rPr>
              <a:t>（以下简称固定资产）；所称购进，</a:t>
            </a:r>
            <a:r>
              <a:rPr lang="zh-CN" altLang="en-US" sz="2000" b="1" dirty="0">
                <a:latin typeface="微软雅黑" panose="020B0503020204020204" pitchFamily="34" charset="-122"/>
                <a:ea typeface="微软雅黑" panose="020B0503020204020204" pitchFamily="34" charset="-122"/>
              </a:rPr>
              <a:t>包括</a:t>
            </a:r>
            <a:r>
              <a:rPr lang="zh-CN" altLang="en-US" sz="2000" b="1" dirty="0">
                <a:solidFill>
                  <a:srgbClr val="FF0000"/>
                </a:solidFill>
                <a:latin typeface="微软雅黑" panose="020B0503020204020204" pitchFamily="34" charset="-122"/>
                <a:ea typeface="微软雅黑" panose="020B0503020204020204" pitchFamily="34" charset="-122"/>
              </a:rPr>
              <a:t>以货币形式购进</a:t>
            </a:r>
            <a:r>
              <a:rPr lang="zh-CN" altLang="en-US" sz="2000" b="1" dirty="0">
                <a:latin typeface="微软雅黑" panose="020B0503020204020204" pitchFamily="34" charset="-122"/>
                <a:ea typeface="微软雅黑" panose="020B0503020204020204" pitchFamily="34" charset="-122"/>
              </a:rPr>
              <a:t>或</a:t>
            </a:r>
            <a:r>
              <a:rPr lang="zh-CN" altLang="en-US" sz="2000" b="1" dirty="0">
                <a:solidFill>
                  <a:srgbClr val="FF0000"/>
                </a:solidFill>
                <a:latin typeface="微软雅黑" panose="020B0503020204020204" pitchFamily="34" charset="-122"/>
                <a:ea typeface="微软雅黑" panose="020B0503020204020204" pitchFamily="34" charset="-122"/>
              </a:rPr>
              <a:t>自行建造</a:t>
            </a:r>
            <a:r>
              <a:rPr lang="zh-CN" altLang="en-US" sz="2000" b="1" dirty="0">
                <a:solidFill>
                  <a:srgbClr val="000000"/>
                </a:solidFill>
                <a:latin typeface="微软雅黑" panose="020B0503020204020204" pitchFamily="34" charset="-122"/>
                <a:ea typeface="微软雅黑" panose="020B0503020204020204" pitchFamily="34" charset="-122"/>
              </a:rPr>
              <a:t>；其中以货币形式购进的固定资产</a:t>
            </a:r>
            <a:r>
              <a:rPr lang="zh-CN" altLang="en-US" sz="2000" b="1" dirty="0">
                <a:solidFill>
                  <a:srgbClr val="FF0000"/>
                </a:solidFill>
                <a:latin typeface="微软雅黑" panose="020B0503020204020204" pitchFamily="34" charset="-122"/>
                <a:ea typeface="微软雅黑" panose="020B0503020204020204" pitchFamily="34" charset="-122"/>
              </a:rPr>
              <a:t>包括购进的使用过</a:t>
            </a:r>
            <a:r>
              <a:rPr lang="zh-CN" altLang="en-US" sz="2000" b="1" dirty="0">
                <a:solidFill>
                  <a:srgbClr val="000000"/>
                </a:solidFill>
                <a:latin typeface="微软雅黑" panose="020B0503020204020204" pitchFamily="34" charset="-122"/>
                <a:ea typeface="微软雅黑" panose="020B0503020204020204" pitchFamily="34" charset="-122"/>
              </a:rPr>
              <a:t>的固定资产。  </a:t>
            </a:r>
            <a:endParaRPr lang="en-US" altLang="zh-CN" sz="2000" b="1" dirty="0">
              <a:solidFill>
                <a:srgbClr val="000000"/>
              </a:solidFill>
              <a:latin typeface="微软雅黑" panose="020B0503020204020204" pitchFamily="34" charset="-122"/>
              <a:ea typeface="微软雅黑" panose="020B0503020204020204" pitchFamily="34" charset="-122"/>
            </a:endParaRPr>
          </a:p>
          <a:p>
            <a:pPr fontAlgn="ctr" latinLnBrk="1">
              <a:lnSpc>
                <a:spcPts val="2160"/>
              </a:lnSpc>
            </a:pPr>
            <a:endParaRPr lang="en-US" altLang="zh-CN" sz="2000" b="1" dirty="0">
              <a:highlight>
                <a:srgbClr val="FFFF00"/>
              </a:highlight>
              <a:latin typeface="微软雅黑" panose="020B0503020204020204" charset="-122"/>
              <a:ea typeface="微软雅黑" panose="020B0503020204020204" charset="-122"/>
              <a:cs typeface="微软雅黑" panose="020B0503020204020204" charset="-122"/>
            </a:endParaRPr>
          </a:p>
          <a:p>
            <a:pPr fontAlgn="ctr" latinLnBrk="1">
              <a:lnSpc>
                <a:spcPts val="2160"/>
              </a:lnSpc>
            </a:pPr>
            <a:r>
              <a:rPr lang="zh-CN" altLang="en-US" sz="2000" b="1" dirty="0">
                <a:highlight>
                  <a:srgbClr val="FFFF00"/>
                </a:highlight>
                <a:latin typeface="微软雅黑" panose="020B0503020204020204" pitchFamily="34" charset="-122"/>
                <a:ea typeface="微软雅黑" panose="020B0503020204020204" pitchFamily="34" charset="-122"/>
                <a:cs typeface="微软雅黑" panose="020B0503020204020204" charset="-122"/>
              </a:rPr>
              <a:t> </a:t>
            </a:r>
            <a:r>
              <a:rPr lang="en-US" altLang="zh-CN" sz="2000" b="1" dirty="0">
                <a:highlight>
                  <a:srgbClr val="FFFF00"/>
                </a:highlight>
                <a:latin typeface="微软雅黑" panose="020B0503020204020204" pitchFamily="34" charset="-122"/>
                <a:ea typeface="微软雅黑" panose="020B0503020204020204" pitchFamily="34" charset="-122"/>
              </a:rPr>
              <a:t>1</a:t>
            </a:r>
            <a:r>
              <a:rPr lang="zh-CN" altLang="zh-CN" sz="2000" b="1" dirty="0">
                <a:highlight>
                  <a:srgbClr val="FFFF00"/>
                </a:highlight>
                <a:latin typeface="微软雅黑" panose="020B0503020204020204" pitchFamily="34" charset="-122"/>
                <a:ea typeface="微软雅黑" panose="020B0503020204020204" pitchFamily="34" charset="-122"/>
              </a:rPr>
              <a:t> “新购进”中的“新”字， </a:t>
            </a:r>
            <a:r>
              <a:rPr lang="zh-CN" altLang="en-US" sz="2000" b="1" dirty="0">
                <a:highlight>
                  <a:srgbClr val="FFFF00"/>
                </a:highlight>
                <a:latin typeface="微软雅黑" panose="020B0503020204020204" pitchFamily="34" charset="-122"/>
                <a:ea typeface="微软雅黑" panose="020B0503020204020204" pitchFamily="34" charset="-122"/>
              </a:rPr>
              <a:t>自行建造固定资产所使用的材料实际也是购进的，因此把</a:t>
            </a:r>
            <a:r>
              <a:rPr lang="zh-CN" altLang="en-US" sz="2000" b="1" dirty="0">
                <a:solidFill>
                  <a:srgbClr val="FF0000"/>
                </a:solidFill>
                <a:highlight>
                  <a:srgbClr val="FFFF00"/>
                </a:highlight>
                <a:latin typeface="微软雅黑" panose="020B0503020204020204" pitchFamily="34" charset="-122"/>
                <a:ea typeface="微软雅黑" panose="020B0503020204020204" pitchFamily="34" charset="-122"/>
              </a:rPr>
              <a:t>自行建造的固定资产也看作是“购进”的</a:t>
            </a:r>
            <a:r>
              <a:rPr lang="zh-CN" altLang="zh-CN" sz="2000" b="1" dirty="0">
                <a:highlight>
                  <a:srgbClr val="FFFF00"/>
                </a:highlight>
                <a:latin typeface="微软雅黑" panose="020B0503020204020204" pitchFamily="34" charset="-122"/>
                <a:ea typeface="微软雅黑" panose="020B0503020204020204" pitchFamily="34" charset="-122"/>
              </a:rPr>
              <a:t>“</a:t>
            </a:r>
            <a:r>
              <a:rPr lang="zh-CN" altLang="en-US" sz="2000" b="1" dirty="0">
                <a:highlight>
                  <a:srgbClr val="FFFF00"/>
                </a:highlight>
                <a:latin typeface="微软雅黑" panose="020B0503020204020204" pitchFamily="34" charset="-122"/>
                <a:ea typeface="微软雅黑" panose="020B0503020204020204" pitchFamily="34" charset="-122"/>
              </a:rPr>
              <a:t>，</a:t>
            </a:r>
            <a:r>
              <a:rPr lang="zh-CN" altLang="zh-CN" sz="2000" b="1" dirty="0">
                <a:highlight>
                  <a:srgbClr val="FFFF00"/>
                </a:highlight>
                <a:latin typeface="微软雅黑" panose="020B0503020204020204" pitchFamily="34" charset="-122"/>
                <a:ea typeface="微软雅黑" panose="020B0503020204020204" pitchFamily="34" charset="-122"/>
              </a:rPr>
              <a:t>新购进”中的“新”字，只是</a:t>
            </a:r>
            <a:r>
              <a:rPr lang="zh-CN" altLang="zh-CN" sz="2000" b="1" dirty="0">
                <a:solidFill>
                  <a:srgbClr val="FF0000"/>
                </a:solidFill>
                <a:highlight>
                  <a:srgbClr val="FFFF00"/>
                </a:highlight>
                <a:latin typeface="微软雅黑" panose="020B0503020204020204" pitchFamily="34" charset="-122"/>
                <a:ea typeface="微软雅黑" panose="020B0503020204020204" pitchFamily="34" charset="-122"/>
              </a:rPr>
              <a:t>区别于原已购进的</a:t>
            </a:r>
            <a:r>
              <a:rPr lang="zh-CN" altLang="zh-CN" sz="2000" b="1" dirty="0">
                <a:highlight>
                  <a:srgbClr val="FFFF00"/>
                </a:highlight>
                <a:latin typeface="微软雅黑" panose="020B0503020204020204" pitchFamily="34" charset="-122"/>
                <a:ea typeface="微软雅黑" panose="020B0503020204020204" pitchFamily="34" charset="-122"/>
              </a:rPr>
              <a:t>固定资产，不是规定非要购进全新的固定资产，使用过的旧的固定资产也可以。</a:t>
            </a:r>
            <a:endParaRPr lang="en-US" altLang="zh-CN" sz="2000" b="1" dirty="0">
              <a:highlight>
                <a:srgbClr val="FFFF00"/>
              </a:highlight>
              <a:latin typeface="微软雅黑" panose="020B0503020204020204" pitchFamily="34" charset="-122"/>
              <a:ea typeface="微软雅黑" panose="020B0503020204020204" pitchFamily="34" charset="-122"/>
            </a:endParaRPr>
          </a:p>
          <a:p>
            <a:pPr fontAlgn="ctr" latinLnBrk="1">
              <a:lnSpc>
                <a:spcPts val="2160"/>
              </a:lnSpc>
            </a:pPr>
            <a:r>
              <a:rPr lang="zh-CN" altLang="en-US" sz="2000" b="1" dirty="0">
                <a:highlight>
                  <a:srgbClr val="FFFF00"/>
                </a:highlight>
                <a:latin typeface="微软雅黑" panose="020B0503020204020204" pitchFamily="34" charset="-122"/>
                <a:ea typeface="微软雅黑" panose="020B0503020204020204" pitchFamily="34" charset="-122"/>
              </a:rPr>
              <a:t>    取得固定资产包括外购、自行建造、融资租入、捐赠、投资、非货币性资产交换、债务重组等多种方式</a:t>
            </a:r>
            <a:endParaRPr lang="zh-CN" altLang="zh-CN" sz="2000" b="1" dirty="0">
              <a:highlight>
                <a:srgbClr val="FFFF00"/>
              </a:highlight>
              <a:latin typeface="微软雅黑" panose="020B0503020204020204" pitchFamily="34" charset="-122"/>
              <a:ea typeface="微软雅黑" panose="020B0503020204020204" pitchFamily="34" charset="-122"/>
            </a:endParaRPr>
          </a:p>
          <a:p>
            <a:pPr fontAlgn="ctr" latinLnBrk="1">
              <a:lnSpc>
                <a:spcPts val="2160"/>
              </a:lnSpc>
            </a:pPr>
            <a:r>
              <a:rPr lang="zh-CN" altLang="en-US" b="1" dirty="0">
                <a:highlight>
                  <a:srgbClr val="FFFF00"/>
                </a:highlight>
                <a:latin typeface="微软雅黑" panose="020B0503020204020204" charset="-122"/>
                <a:ea typeface="微软雅黑" panose="020B0503020204020204" charset="-122"/>
                <a:cs typeface="微软雅黑" panose="020B0503020204020204" charset="-122"/>
              </a:rPr>
              <a:t>  </a:t>
            </a:r>
            <a:r>
              <a:rPr lang="en-US" altLang="zh-CN" sz="1400" b="1" dirty="0">
                <a:solidFill>
                  <a:srgbClr val="333333"/>
                </a:solidFill>
                <a:highlight>
                  <a:srgbClr val="FFFF00"/>
                </a:highlight>
                <a:latin typeface="微软雅黑" panose="020B0503020204020204" pitchFamily="34" charset="-122"/>
                <a:ea typeface="微软雅黑" panose="020B0503020204020204" pitchFamily="34" charset="-122"/>
              </a:rPr>
              <a:t>    </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wipe(left)">
                                      <p:cBhvr>
                                        <p:cTn id="7" dur="500"/>
                                        <p:tgtEl>
                                          <p:spTgt spid="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0">
                                            <p:txEl>
                                              <p:pRg st="1" end="1"/>
                                            </p:txEl>
                                          </p:spTgt>
                                        </p:tgtEl>
                                        <p:attrNameLst>
                                          <p:attrName>style.visibility</p:attrName>
                                        </p:attrNameLst>
                                      </p:cBhvr>
                                      <p:to>
                                        <p:strVal val="visible"/>
                                      </p:to>
                                    </p:set>
                                    <p:animEffect transition="in" filter="wipe(left)">
                                      <p:cBhvr>
                                        <p:cTn id="12" dur="500"/>
                                        <p:tgtEl>
                                          <p:spTgt spid="1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00">
                                            <p:txEl>
                                              <p:pRg st="2" end="2"/>
                                            </p:txEl>
                                          </p:spTgt>
                                        </p:tgtEl>
                                        <p:attrNameLst>
                                          <p:attrName>style.visibility</p:attrName>
                                        </p:attrNameLst>
                                      </p:cBhvr>
                                      <p:to>
                                        <p:strVal val="visible"/>
                                      </p:to>
                                    </p:set>
                                    <p:animEffect transition="in" filter="strips(downRight)">
                                      <p:cBhvr>
                                        <p:cTn id="17" dur="500"/>
                                        <p:tgtEl>
                                          <p:spTgt spid="10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00">
                                            <p:txEl>
                                              <p:pRg st="4" end="4"/>
                                            </p:txEl>
                                          </p:spTgt>
                                        </p:tgtEl>
                                        <p:attrNameLst>
                                          <p:attrName>style.visibility</p:attrName>
                                        </p:attrNameLst>
                                      </p:cBhvr>
                                      <p:to>
                                        <p:strVal val="visible"/>
                                      </p:to>
                                    </p:set>
                                    <p:animEffect transition="in" filter="wipe(up)">
                                      <p:cBhvr>
                                        <p:cTn id="22" dur="500"/>
                                        <p:tgtEl>
                                          <p:spTgt spid="100">
                                            <p:txEl>
                                              <p:pRg st="4" end="4"/>
                                            </p:txEl>
                                          </p:spTgt>
                                        </p:tgtEl>
                                      </p:cBhvr>
                                    </p:animEffect>
                                  </p:childTnLst>
                                </p:cTn>
                              </p:par>
                              <p:par>
                                <p:cTn id="23" presetID="22" presetClass="entr" presetSubtype="1" fill="hold" nodeType="withEffect">
                                  <p:stCondLst>
                                    <p:cond delay="0"/>
                                  </p:stCondLst>
                                  <p:childTnLst>
                                    <p:set>
                                      <p:cBhvr>
                                        <p:cTn id="24" dur="1" fill="hold">
                                          <p:stCondLst>
                                            <p:cond delay="0"/>
                                          </p:stCondLst>
                                        </p:cTn>
                                        <p:tgtEl>
                                          <p:spTgt spid="100">
                                            <p:txEl>
                                              <p:pRg st="5" end="5"/>
                                            </p:txEl>
                                          </p:spTgt>
                                        </p:tgtEl>
                                        <p:attrNameLst>
                                          <p:attrName>style.visibility</p:attrName>
                                        </p:attrNameLst>
                                      </p:cBhvr>
                                      <p:to>
                                        <p:strVal val="visible"/>
                                      </p:to>
                                    </p:set>
                                    <p:animEffect transition="in" filter="wipe(up)">
                                      <p:cBhvr>
                                        <p:cTn id="25" dur="500"/>
                                        <p:tgtEl>
                                          <p:spTgt spid="1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83224"/>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83224"/>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8322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33357" y="126491"/>
            <a:ext cx="7987030"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p:cNvSpPr/>
          <p:nvPr/>
        </p:nvSpPr>
        <p:spPr>
          <a:xfrm>
            <a:off x="2603500" y="5344737"/>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3" name="文本框 2">
            <a:extLst>
              <a:ext uri="{FF2B5EF4-FFF2-40B4-BE49-F238E27FC236}">
                <a16:creationId xmlns:a16="http://schemas.microsoft.com/office/drawing/2014/main" xmlns="" id="{7E816E0F-588E-A39F-04EA-62BC7E44B1D4}"/>
              </a:ext>
            </a:extLst>
          </p:cNvPr>
          <p:cNvSpPr txBox="1"/>
          <p:nvPr/>
        </p:nvSpPr>
        <p:spPr>
          <a:xfrm>
            <a:off x="1208859" y="1180984"/>
            <a:ext cx="10077666" cy="7820089"/>
          </a:xfrm>
          <a:prstGeom prst="rect">
            <a:avLst/>
          </a:prstGeom>
          <a:noFill/>
        </p:spPr>
        <p:txBody>
          <a:bodyPr wrap="square">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政策要点二：</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2000" b="1" dirty="0">
                <a:solidFill>
                  <a:srgbClr val="000000"/>
                </a:solidFill>
                <a:latin typeface="Microsoft YaHei" panose="020B0503020204020204" pitchFamily="34" charset="-122"/>
                <a:ea typeface="Microsoft YaHei" panose="020B0503020204020204" pitchFamily="34" charset="-122"/>
              </a:rPr>
              <a:t>     一（</a:t>
            </a:r>
            <a:r>
              <a:rPr lang="en-US" altLang="zh-CN" sz="2000" b="1" dirty="0">
                <a:solidFill>
                  <a:srgbClr val="000000"/>
                </a:solidFill>
                <a:latin typeface="Microsoft YaHei" panose="020B0503020204020204" pitchFamily="34" charset="-122"/>
                <a:ea typeface="Microsoft YaHei" panose="020B0503020204020204" pitchFamily="34" charset="-122"/>
              </a:rPr>
              <a:t>2</a:t>
            </a:r>
            <a:r>
              <a:rPr lang="zh-CN" altLang="en-US" sz="2000" b="1" dirty="0">
                <a:solidFill>
                  <a:srgbClr val="000000"/>
                </a:solidFill>
                <a:latin typeface="Microsoft YaHei" panose="020B0503020204020204" pitchFamily="34" charset="-122"/>
                <a:ea typeface="Microsoft YaHei" panose="020B0503020204020204" pitchFamily="34" charset="-122"/>
              </a:rPr>
              <a:t>）固定资产单位价值确认：</a:t>
            </a:r>
            <a:endParaRPr lang="en-US" altLang="zh-CN" sz="2000" b="1" dirty="0">
              <a:solidFill>
                <a:srgbClr val="000000"/>
              </a:solidFill>
              <a:latin typeface="Microsoft YaHei" panose="020B0503020204020204" pitchFamily="34" charset="-122"/>
              <a:ea typeface="Microsoft YaHei" panose="020B0503020204020204" pitchFamily="34" charset="-122"/>
            </a:endParaRPr>
          </a:p>
          <a:p>
            <a:pPr>
              <a:lnSpc>
                <a:spcPct val="150000"/>
              </a:lnSpc>
            </a:pPr>
            <a:r>
              <a:rPr lang="zh-CN" altLang="en-US" sz="2000" b="1" dirty="0">
                <a:solidFill>
                  <a:srgbClr val="000000"/>
                </a:solidFill>
                <a:latin typeface="Microsoft YaHei" panose="020B0503020204020204" pitchFamily="34" charset="-122"/>
                <a:ea typeface="Microsoft YaHei" panose="020B0503020204020204" pitchFamily="34" charset="-122"/>
              </a:rPr>
              <a:t>   </a:t>
            </a:r>
            <a:r>
              <a:rPr lang="en-US" altLang="zh-CN" sz="2000" b="1" dirty="0">
                <a:solidFill>
                  <a:srgbClr val="000000"/>
                </a:solidFill>
                <a:latin typeface="Microsoft YaHei" panose="020B0503020204020204" pitchFamily="34" charset="-122"/>
                <a:ea typeface="Microsoft YaHei" panose="020B0503020204020204" pitchFamily="34" charset="-122"/>
              </a:rPr>
              <a:t>   </a:t>
            </a:r>
            <a:r>
              <a:rPr lang="zh-CN" altLang="en-US" sz="2000" b="1" dirty="0">
                <a:solidFill>
                  <a:srgbClr val="000000"/>
                </a:solidFill>
                <a:latin typeface="Microsoft YaHei" panose="020B0503020204020204" pitchFamily="34" charset="-122"/>
                <a:ea typeface="Microsoft YaHei" panose="020B0503020204020204" pitchFamily="34" charset="-122"/>
              </a:rPr>
              <a:t>以货币形式购进的固定资产，以购买价款和支付的相关税费以及直接归属于使该资产达到预定用途发生的其他支出</a:t>
            </a:r>
            <a:r>
              <a:rPr lang="zh-CN" altLang="en-US" sz="2000" b="1" dirty="0">
                <a:solidFill>
                  <a:srgbClr val="FF0000"/>
                </a:solidFill>
                <a:latin typeface="Microsoft YaHei" panose="020B0503020204020204" pitchFamily="34" charset="-122"/>
                <a:ea typeface="Microsoft YaHei" panose="020B0503020204020204" pitchFamily="34" charset="-122"/>
              </a:rPr>
              <a:t>确定单位价值</a:t>
            </a:r>
            <a:r>
              <a:rPr lang="zh-CN" altLang="en-US" sz="2000" b="1" dirty="0">
                <a:solidFill>
                  <a:srgbClr val="000000"/>
                </a:solidFill>
                <a:latin typeface="Microsoft YaHei" panose="020B0503020204020204" pitchFamily="34" charset="-122"/>
                <a:ea typeface="Microsoft YaHei" panose="020B0503020204020204" pitchFamily="34" charset="-122"/>
              </a:rPr>
              <a:t>，自行建造的固定资产，以竣工结算前发生的支出</a:t>
            </a:r>
            <a:r>
              <a:rPr lang="zh-CN" altLang="en-US" sz="2000" b="1" dirty="0">
                <a:solidFill>
                  <a:srgbClr val="FF0000"/>
                </a:solidFill>
                <a:latin typeface="Microsoft YaHei" panose="020B0503020204020204" pitchFamily="34" charset="-122"/>
                <a:ea typeface="Microsoft YaHei" panose="020B0503020204020204" pitchFamily="34" charset="-122"/>
              </a:rPr>
              <a:t>确定单位价值</a:t>
            </a:r>
            <a:r>
              <a:rPr lang="zh-CN" altLang="en-US" sz="2000" b="1" dirty="0">
                <a:solidFill>
                  <a:srgbClr val="000000"/>
                </a:solidFill>
                <a:latin typeface="Microsoft YaHei" panose="020B0503020204020204" pitchFamily="34" charset="-122"/>
                <a:ea typeface="Microsoft YaHei" panose="020B0503020204020204" pitchFamily="34" charset="-122"/>
              </a:rPr>
              <a:t>。</a:t>
            </a:r>
            <a:endParaRPr lang="en-US" altLang="zh-CN" sz="2000" b="1" dirty="0">
              <a:solidFill>
                <a:srgbClr val="000000"/>
              </a:solidFill>
              <a:latin typeface="Microsoft YaHei" panose="020B0503020204020204" pitchFamily="34" charset="-122"/>
              <a:ea typeface="Microsoft YaHei" panose="020B0503020204020204" pitchFamily="34" charset="-122"/>
            </a:endParaRPr>
          </a:p>
          <a:p>
            <a:pPr algn="l">
              <a:lnSpc>
                <a:spcPct val="150000"/>
              </a:lnSpc>
            </a:pPr>
            <a:r>
              <a:rPr lang="zh-CN" altLang="en-US" sz="2000" b="0" i="0" dirty="0">
                <a:solidFill>
                  <a:srgbClr val="000000"/>
                </a:solidFill>
                <a:effectLst/>
                <a:highlight>
                  <a:srgbClr val="FFFF00"/>
                </a:highlight>
                <a:latin typeface="Microsoft YaHei" panose="020B0503020204020204" pitchFamily="34" charset="-122"/>
                <a:ea typeface="Microsoft YaHei" panose="020B0503020204020204" pitchFamily="34" charset="-122"/>
              </a:rPr>
              <a:t>“   确定单位价值”是一个、一台、一辆、一套等的价值，小于等于</a:t>
            </a:r>
            <a:r>
              <a:rPr lang="en-US" altLang="zh-CN" sz="2000" b="0" i="0" dirty="0">
                <a:solidFill>
                  <a:srgbClr val="000000"/>
                </a:solidFill>
                <a:effectLst/>
                <a:highlight>
                  <a:srgbClr val="FFFF00"/>
                </a:highlight>
                <a:latin typeface="Microsoft YaHei" panose="020B0503020204020204" pitchFamily="34" charset="-122"/>
                <a:ea typeface="Microsoft YaHei" panose="020B0503020204020204" pitchFamily="34" charset="-122"/>
              </a:rPr>
              <a:t>500</a:t>
            </a:r>
            <a:r>
              <a:rPr lang="zh-CN" altLang="en-US" sz="2000" b="0" i="0" dirty="0">
                <a:solidFill>
                  <a:srgbClr val="000000"/>
                </a:solidFill>
                <a:effectLst/>
                <a:highlight>
                  <a:srgbClr val="FFFF00"/>
                </a:highlight>
                <a:latin typeface="Microsoft YaHei" panose="020B0503020204020204" pitchFamily="34" charset="-122"/>
                <a:ea typeface="Microsoft YaHei" panose="020B0503020204020204" pitchFamily="34" charset="-122"/>
              </a:rPr>
              <a:t>万元。外购的固定资产，以购买价款和支付的相关税费以及直接归属于使该资产达到预定用途发生的其他支出为计税基础；</a:t>
            </a:r>
            <a:r>
              <a:rPr lang="zh-CN" altLang="en-US" sz="2000" b="0" i="0" dirty="0">
                <a:solidFill>
                  <a:srgbClr val="FF0000"/>
                </a:solidFill>
                <a:effectLst/>
                <a:highlight>
                  <a:srgbClr val="FFFF00"/>
                </a:highlight>
                <a:latin typeface="Microsoft YaHei" panose="020B0503020204020204" pitchFamily="34" charset="-122"/>
                <a:ea typeface="Microsoft YaHei" panose="020B0503020204020204" pitchFamily="34" charset="-122"/>
              </a:rPr>
              <a:t>因此，购入设备的设备基础工程款、安装费、运输费等也要计入原值后一次性扣除</a:t>
            </a:r>
            <a:r>
              <a:rPr lang="zh-CN" altLang="en-US" sz="2000" b="0" i="0" dirty="0">
                <a:solidFill>
                  <a:srgbClr val="000000"/>
                </a:solidFill>
                <a:effectLst/>
                <a:highlight>
                  <a:srgbClr val="FFFF00"/>
                </a:highlight>
                <a:latin typeface="Microsoft YaHei" panose="020B0503020204020204" pitchFamily="34" charset="-122"/>
                <a:ea typeface="Microsoft YaHei" panose="020B0503020204020204" pitchFamily="34" charset="-122"/>
              </a:rPr>
              <a:t>。自行建造的固定资产，以竣工结算前发生的支出为计税基础。　　</a:t>
            </a:r>
          </a:p>
          <a:p>
            <a:pPr algn="l">
              <a:lnSpc>
                <a:spcPct val="150000"/>
              </a:lnSpc>
            </a:pPr>
            <a:endParaRPr lang="en-US" altLang="zh-CN" sz="2000" b="0" i="0" dirty="0">
              <a:solidFill>
                <a:srgbClr val="000000"/>
              </a:solidFill>
              <a:effectLst/>
              <a:highlight>
                <a:srgbClr val="FFFF00"/>
              </a:highlight>
              <a:latin typeface="Microsoft YaHei" panose="020B0503020204020204" pitchFamily="34" charset="-122"/>
              <a:ea typeface="Microsoft YaHei" panose="020B0503020204020204" pitchFamily="34" charset="-122"/>
            </a:endParaRPr>
          </a:p>
          <a:p>
            <a:pPr algn="l">
              <a:lnSpc>
                <a:spcPct val="150000"/>
              </a:lnSpc>
            </a:pPr>
            <a:endParaRPr lang="en-US" altLang="zh-CN" sz="2000" b="0" i="0" dirty="0">
              <a:solidFill>
                <a:srgbClr val="000000"/>
              </a:solidFill>
              <a:effectLst/>
              <a:highlight>
                <a:srgbClr val="FFFFFF"/>
              </a:highlight>
              <a:latin typeface="Microsoft YaHei" panose="020B0503020204020204" pitchFamily="34" charset="-122"/>
              <a:ea typeface="Microsoft YaHei" panose="020B0503020204020204" pitchFamily="34" charset="-122"/>
            </a:endParaRPr>
          </a:p>
          <a:p>
            <a:pPr algn="l"/>
            <a:endParaRPr lang="en-US" altLang="zh-CN" sz="2000" dirty="0">
              <a:solidFill>
                <a:srgbClr val="000000"/>
              </a:solidFill>
              <a:highlight>
                <a:srgbClr val="FFFF00"/>
              </a:highlight>
              <a:latin typeface="Microsoft YaHei" panose="020B0503020204020204" pitchFamily="34" charset="-122"/>
              <a:ea typeface="Microsoft YaHei" panose="020B0503020204020204" pitchFamily="34" charset="-122"/>
            </a:endParaRPr>
          </a:p>
          <a:p>
            <a:pPr algn="l"/>
            <a:endParaRPr lang="en-US" altLang="zh-CN" sz="2000" b="0" i="0" dirty="0">
              <a:solidFill>
                <a:srgbClr val="000000"/>
              </a:solidFill>
              <a:effectLst/>
              <a:highlight>
                <a:srgbClr val="FFFF00"/>
              </a:highlight>
              <a:latin typeface="Microsoft YaHei" panose="020B0503020204020204" pitchFamily="34" charset="-122"/>
              <a:ea typeface="Microsoft YaHei" panose="020B0503020204020204" pitchFamily="34" charset="-122"/>
            </a:endParaRPr>
          </a:p>
          <a:p>
            <a:pPr algn="l"/>
            <a:endParaRPr lang="en-US" altLang="zh-CN" sz="2000" dirty="0">
              <a:solidFill>
                <a:srgbClr val="000000"/>
              </a:solidFill>
              <a:highlight>
                <a:srgbClr val="FFFF00"/>
              </a:highlight>
              <a:latin typeface="Microsoft YaHei" panose="020B0503020204020204" pitchFamily="34" charset="-122"/>
              <a:ea typeface="Microsoft YaHei" panose="020B0503020204020204" pitchFamily="34" charset="-122"/>
            </a:endParaRPr>
          </a:p>
          <a:p>
            <a:pPr algn="l"/>
            <a:endParaRPr lang="en-US" altLang="zh-CN" sz="2000" b="0" i="0" dirty="0">
              <a:solidFill>
                <a:srgbClr val="000000"/>
              </a:solidFill>
              <a:effectLst/>
              <a:highlight>
                <a:srgbClr val="FFFF00"/>
              </a:highlight>
              <a:latin typeface="Microsoft YaHei" panose="020B0503020204020204" pitchFamily="34" charset="-122"/>
              <a:ea typeface="Microsoft YaHei" panose="020B0503020204020204" pitchFamily="34" charset="-122"/>
            </a:endParaRPr>
          </a:p>
          <a:p>
            <a:pPr algn="l"/>
            <a:endParaRPr lang="en-US" altLang="zh-CN" sz="2000" dirty="0">
              <a:solidFill>
                <a:srgbClr val="000000"/>
              </a:solidFill>
              <a:highlight>
                <a:srgbClr val="FFFF00"/>
              </a:highlight>
              <a:latin typeface="Microsoft YaHei" panose="020B0503020204020204" pitchFamily="34" charset="-122"/>
              <a:ea typeface="Microsoft YaHei" panose="020B0503020204020204" pitchFamily="34" charset="-122"/>
            </a:endParaRPr>
          </a:p>
          <a:p>
            <a:pPr algn="l"/>
            <a:endParaRPr lang="en-US" altLang="zh-CN" sz="2000" b="0" i="0" dirty="0">
              <a:solidFill>
                <a:srgbClr val="000000"/>
              </a:solidFill>
              <a:effectLst/>
              <a:highlight>
                <a:srgbClr val="FFFF00"/>
              </a:highlight>
              <a:latin typeface="Microsoft YaHei" panose="020B0503020204020204" pitchFamily="34" charset="-122"/>
              <a:ea typeface="Microsoft YaHei" panose="020B0503020204020204" pitchFamily="34" charset="-122"/>
            </a:endParaRPr>
          </a:p>
          <a:p>
            <a:pPr algn="l"/>
            <a:endParaRPr lang="en-US" altLang="zh-CN" sz="2000" dirty="0">
              <a:solidFill>
                <a:srgbClr val="000000"/>
              </a:solidFill>
              <a:highlight>
                <a:srgbClr val="FFFF00"/>
              </a:highlight>
              <a:latin typeface="Microsoft YaHei" panose="020B0503020204020204" pitchFamily="34" charset="-122"/>
              <a:ea typeface="Microsoft YaHei" panose="020B0503020204020204" pitchFamily="34" charset="-122"/>
            </a:endParaRPr>
          </a:p>
          <a:p>
            <a:pPr>
              <a:spcBef>
                <a:spcPts val="1680"/>
              </a:spcBef>
              <a:spcAft>
                <a:spcPts val="1680"/>
              </a:spcAft>
            </a:pPr>
            <a:endParaRPr lang="zh-CN" altLang="zh-CN" sz="1800" dirty="0">
              <a:effectLst/>
              <a:latin typeface="宋体" panose="02010600030101010101" pitchFamily="2" charset="-122"/>
              <a:ea typeface="宋体" panose="02010600030101010101" pitchFamily="2" charset="-122"/>
              <a:cs typeface="宋体" panose="02010600030101010101" pitchFamily="2" charset="-122"/>
            </a:endParaRPr>
          </a:p>
        </p:txBody>
      </p:sp>
    </p:spTree>
    <p:extLst>
      <p:ext uri="{BB962C8B-B14F-4D97-AF65-F5344CB8AC3E}">
        <p14:creationId xmlns:p14="http://schemas.microsoft.com/office/powerpoint/2010/main" val="38390641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Righ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up)">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p:cNvSpPr/>
          <p:nvPr/>
        </p:nvSpPr>
        <p:spPr>
          <a:xfrm>
            <a:off x="2955388" y="5118672"/>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6" name="文本框 5">
            <a:extLst>
              <a:ext uri="{FF2B5EF4-FFF2-40B4-BE49-F238E27FC236}">
                <a16:creationId xmlns:a16="http://schemas.microsoft.com/office/drawing/2014/main" xmlns="" id="{62E20DAB-9181-30D1-6AF7-3A53E839F415}"/>
              </a:ext>
            </a:extLst>
          </p:cNvPr>
          <p:cNvSpPr txBox="1"/>
          <p:nvPr/>
        </p:nvSpPr>
        <p:spPr>
          <a:xfrm>
            <a:off x="673425" y="901827"/>
            <a:ext cx="9842176" cy="4154471"/>
          </a:xfrm>
          <a:prstGeom prst="rect">
            <a:avLst/>
          </a:prstGeom>
          <a:noFill/>
        </p:spPr>
        <p:txBody>
          <a:bodyPr wrap="square">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     政策要点二：</a:t>
            </a:r>
            <a:endParaRPr lang="en-US" altLang="zh-CN" sz="2000" b="1" dirty="0">
              <a:latin typeface="微软雅黑" panose="020B0503020204020204" pitchFamily="34" charset="-122"/>
              <a:ea typeface="微软雅黑" panose="020B0503020204020204" pitchFamily="34" charset="-122"/>
            </a:endParaRPr>
          </a:p>
          <a:p>
            <a:pPr>
              <a:lnSpc>
                <a:spcPct val="200000"/>
              </a:lnSpc>
            </a:pPr>
            <a:r>
              <a:rPr lang="zh-CN" altLang="en-US" sz="2000" b="1" dirty="0">
                <a:latin typeface="微软雅黑" panose="020B0503020204020204" pitchFamily="34" charset="-122"/>
                <a:ea typeface="微软雅黑" panose="020B0503020204020204" pitchFamily="34" charset="-122"/>
              </a:rPr>
              <a:t>    一（</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a:t>
            </a:r>
            <a:r>
              <a:rPr lang="zh-CN" altLang="en-US" sz="2000" b="1" dirty="0">
                <a:solidFill>
                  <a:srgbClr val="000000"/>
                </a:solidFill>
                <a:latin typeface="Microsoft YaHei" panose="020B0503020204020204" pitchFamily="34" charset="-122"/>
                <a:ea typeface="Microsoft YaHei" panose="020B0503020204020204" pitchFamily="34" charset="-122"/>
              </a:rPr>
              <a:t>固定资产购进时点确认：</a:t>
            </a:r>
            <a:endParaRPr lang="en-US" altLang="zh-CN" sz="2000" b="1" dirty="0">
              <a:solidFill>
                <a:srgbClr val="000000"/>
              </a:solidFill>
              <a:latin typeface="Microsoft YaHei" panose="020B0503020204020204" pitchFamily="34" charset="-122"/>
              <a:ea typeface="Microsoft YaHei" panose="020B0503020204020204" pitchFamily="34" charset="-122"/>
            </a:endParaRPr>
          </a:p>
          <a:p>
            <a:pPr>
              <a:lnSpc>
                <a:spcPct val="200000"/>
              </a:lnSpc>
            </a:pPr>
            <a:r>
              <a:rPr lang="zh-CN" altLang="en-US" sz="2000" b="1" dirty="0">
                <a:latin typeface="微软雅黑" panose="020B0503020204020204" pitchFamily="34" charset="-122"/>
                <a:ea typeface="微软雅黑" panose="020B0503020204020204" pitchFamily="34" charset="-122"/>
              </a:rPr>
              <a:t>      固定资产购进时点按以下原则确认：以货币形式购进的固定资产，</a:t>
            </a:r>
            <a:r>
              <a:rPr lang="zh-CN" altLang="en-US" sz="2000" b="1" dirty="0">
                <a:solidFill>
                  <a:srgbClr val="FF0000"/>
                </a:solidFill>
                <a:latin typeface="微软雅黑" panose="020B0503020204020204" pitchFamily="34" charset="-122"/>
                <a:ea typeface="微软雅黑" panose="020B0503020204020204" pitchFamily="34" charset="-122"/>
              </a:rPr>
              <a:t>除</a:t>
            </a:r>
            <a:r>
              <a:rPr lang="zh-CN" altLang="en-US" sz="2000" b="1" dirty="0">
                <a:latin typeface="微软雅黑" panose="020B0503020204020204" pitchFamily="34" charset="-122"/>
                <a:ea typeface="微软雅黑" panose="020B0503020204020204" pitchFamily="34" charset="-122"/>
              </a:rPr>
              <a:t>采取分期付款或赊销方式购进</a:t>
            </a:r>
            <a:r>
              <a:rPr lang="zh-CN" altLang="en-US" sz="2000" b="1" dirty="0">
                <a:solidFill>
                  <a:srgbClr val="FF0000"/>
                </a:solidFill>
                <a:latin typeface="微软雅黑" panose="020B0503020204020204" pitchFamily="34" charset="-122"/>
                <a:ea typeface="微软雅黑" panose="020B0503020204020204" pitchFamily="34" charset="-122"/>
              </a:rPr>
              <a:t>外</a:t>
            </a:r>
            <a:r>
              <a:rPr lang="zh-CN" altLang="en-US" sz="2000" b="1" dirty="0">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按发票开具时间确认</a:t>
            </a:r>
            <a:r>
              <a:rPr lang="zh-CN" altLang="en-US" sz="2000" b="1" dirty="0">
                <a:latin typeface="微软雅黑" panose="020B0503020204020204" pitchFamily="34" charset="-122"/>
                <a:ea typeface="微软雅黑" panose="020B0503020204020204" pitchFamily="34" charset="-122"/>
              </a:rPr>
              <a:t>；以分期付款或赊销方式购进的固定资产，按固定资产</a:t>
            </a:r>
            <a:r>
              <a:rPr lang="zh-CN" altLang="en-US" sz="2000" b="1" dirty="0">
                <a:solidFill>
                  <a:srgbClr val="FF0000"/>
                </a:solidFill>
                <a:latin typeface="微软雅黑" panose="020B0503020204020204" pitchFamily="34" charset="-122"/>
                <a:ea typeface="微软雅黑" panose="020B0503020204020204" pitchFamily="34" charset="-122"/>
              </a:rPr>
              <a:t>到货时间确认</a:t>
            </a:r>
            <a:r>
              <a:rPr lang="zh-CN" altLang="en-US" sz="2000" b="1" dirty="0">
                <a:latin typeface="微软雅黑" panose="020B0503020204020204" pitchFamily="34" charset="-122"/>
                <a:ea typeface="微软雅黑" panose="020B0503020204020204" pitchFamily="34" charset="-122"/>
              </a:rPr>
              <a:t>；自行建造的固定资产，</a:t>
            </a:r>
            <a:r>
              <a:rPr lang="zh-CN" altLang="en-US" sz="2000" b="1" dirty="0">
                <a:solidFill>
                  <a:srgbClr val="FF0000"/>
                </a:solidFill>
                <a:latin typeface="微软雅黑" panose="020B0503020204020204" pitchFamily="34" charset="-122"/>
                <a:ea typeface="微软雅黑" panose="020B0503020204020204" pitchFamily="34" charset="-122"/>
              </a:rPr>
              <a:t>按竣工结算时间确认</a:t>
            </a:r>
            <a:r>
              <a:rPr lang="zh-CN" altLang="en-US" sz="2000" b="1" dirty="0">
                <a:latin typeface="微软雅黑" panose="020B0503020204020204" pitchFamily="34" charset="-122"/>
                <a:ea typeface="微软雅黑" panose="020B0503020204020204" pitchFamily="34" charset="-122"/>
              </a:rPr>
              <a:t>。</a:t>
            </a:r>
          </a:p>
          <a:p>
            <a:pPr>
              <a:lnSpc>
                <a:spcPct val="200000"/>
              </a:lnSpc>
            </a:pPr>
            <a:r>
              <a:rPr lang="zh-CN" altLang="en-US" sz="2000" b="1" dirty="0">
                <a:latin typeface="微软雅黑" panose="020B0503020204020204" pitchFamily="34" charset="-122"/>
                <a:ea typeface="微软雅黑" panose="020B0503020204020204" pitchFamily="34" charset="-122"/>
              </a:rPr>
              <a:t>      固定资产取得方式不同，购买时点的确定也有所差别。</a:t>
            </a:r>
          </a:p>
          <a:p>
            <a:pPr>
              <a:lnSpc>
                <a:spcPct val="200000"/>
              </a:lnSpc>
            </a:pPr>
            <a:r>
              <a:rPr lang="zh-CN" altLang="en-US" sz="2000" b="1" i="0" dirty="0">
                <a:solidFill>
                  <a:srgbClr val="000000"/>
                </a:solidFill>
                <a:effectLst/>
                <a:latin typeface="Microsoft YaHei" panose="020B0503020204020204" pitchFamily="34" charset="-122"/>
                <a:ea typeface="Microsoft YaHei" panose="020B0503020204020204" pitchFamily="34" charset="-122"/>
              </a:rPr>
              <a:t>      </a:t>
            </a:r>
            <a:endParaRPr lang="zh-CN" altLang="en-US" sz="20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1579099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strips(downRight)">
                                      <p:cBhvr>
                                        <p:cTn id="15"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83224"/>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83224"/>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83224"/>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033357" y="126491"/>
            <a:ext cx="7987030"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p:cNvSpPr/>
          <p:nvPr/>
        </p:nvSpPr>
        <p:spPr>
          <a:xfrm>
            <a:off x="2603500" y="5344737"/>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3" name="文本框 2">
            <a:extLst>
              <a:ext uri="{FF2B5EF4-FFF2-40B4-BE49-F238E27FC236}">
                <a16:creationId xmlns:a16="http://schemas.microsoft.com/office/drawing/2014/main" xmlns="" id="{7E816E0F-588E-A39F-04EA-62BC7E44B1D4}"/>
              </a:ext>
            </a:extLst>
          </p:cNvPr>
          <p:cNvSpPr txBox="1"/>
          <p:nvPr/>
        </p:nvSpPr>
        <p:spPr>
          <a:xfrm>
            <a:off x="1281065" y="1125129"/>
            <a:ext cx="10077666" cy="5133008"/>
          </a:xfrm>
          <a:prstGeom prst="rect">
            <a:avLst/>
          </a:prstGeom>
          <a:noFill/>
        </p:spPr>
        <p:txBody>
          <a:bodyPr wrap="square">
            <a:spAutoFit/>
          </a:bodyPr>
          <a:lstStyle/>
          <a:p>
            <a:pPr>
              <a:lnSpc>
                <a:spcPct val="200000"/>
              </a:lnSpc>
            </a:pPr>
            <a:r>
              <a:rPr lang="zh-CN" altLang="en-US" sz="2000" b="1" dirty="0">
                <a:latin typeface="微软雅黑" panose="020B0503020204020204" pitchFamily="34" charset="-122"/>
                <a:ea typeface="微软雅黑" panose="020B0503020204020204" pitchFamily="34" charset="-122"/>
              </a:rPr>
              <a:t>政策要点二：</a:t>
            </a:r>
            <a:endParaRPr lang="en-US" altLang="zh-CN" sz="2000" b="1" dirty="0">
              <a:latin typeface="微软雅黑" panose="020B0503020204020204" pitchFamily="34" charset="-122"/>
              <a:ea typeface="微软雅黑" panose="020B0503020204020204" pitchFamily="34" charset="-122"/>
            </a:endParaRPr>
          </a:p>
          <a:p>
            <a:pPr>
              <a:lnSpc>
                <a:spcPct val="200000"/>
              </a:lnSpc>
            </a:pPr>
            <a:r>
              <a:rPr lang="zh-CN" altLang="en-US" sz="2000" b="1" dirty="0">
                <a:solidFill>
                  <a:srgbClr val="000000"/>
                </a:solidFill>
                <a:latin typeface="微软雅黑" panose="020B0503020204020204" pitchFamily="34" charset="-122"/>
                <a:ea typeface="微软雅黑" panose="020B0503020204020204" pitchFamily="34" charset="-122"/>
              </a:rPr>
              <a:t>二、 固定资产扣除时间确认：</a:t>
            </a:r>
            <a:endParaRPr lang="en-US" altLang="zh-CN" sz="2000" b="1" dirty="0">
              <a:solidFill>
                <a:srgbClr val="000000"/>
              </a:solidFill>
              <a:latin typeface="微软雅黑" panose="020B0503020204020204" pitchFamily="34" charset="-122"/>
              <a:ea typeface="微软雅黑" panose="020B0503020204020204" pitchFamily="34" charset="-122"/>
            </a:endParaRPr>
          </a:p>
          <a:p>
            <a:pPr algn="l">
              <a:lnSpc>
                <a:spcPct val="200000"/>
              </a:lnSpc>
            </a:pPr>
            <a:r>
              <a:rPr lang="zh-CN" altLang="en-US" sz="2000" b="1" i="0" dirty="0">
                <a:solidFill>
                  <a:srgbClr val="000000"/>
                </a:solidFill>
                <a:effectLst/>
                <a:latin typeface="微软雅黑" panose="020B0503020204020204" pitchFamily="34" charset="-122"/>
                <a:ea typeface="微软雅黑" panose="020B0503020204020204" pitchFamily="34" charset="-122"/>
              </a:rPr>
              <a:t>      固定资产在</a:t>
            </a:r>
            <a:r>
              <a:rPr lang="zh-CN" altLang="en-US" sz="2000" b="1" i="0" dirty="0">
                <a:solidFill>
                  <a:srgbClr val="FF0000"/>
                </a:solidFill>
                <a:effectLst/>
                <a:latin typeface="微软雅黑" panose="020B0503020204020204" pitchFamily="34" charset="-122"/>
                <a:ea typeface="微软雅黑" panose="020B0503020204020204" pitchFamily="34" charset="-122"/>
              </a:rPr>
              <a:t>投入使用月份的次月所属年度</a:t>
            </a:r>
            <a:r>
              <a:rPr lang="zh-CN" altLang="en-US" sz="2000" b="1" i="0" dirty="0">
                <a:solidFill>
                  <a:srgbClr val="000000"/>
                </a:solidFill>
                <a:effectLst/>
                <a:latin typeface="微软雅黑" panose="020B0503020204020204" pitchFamily="34" charset="-122"/>
                <a:ea typeface="微软雅黑" panose="020B0503020204020204" pitchFamily="34" charset="-122"/>
              </a:rPr>
              <a:t>一次性税前扣除。</a:t>
            </a:r>
            <a:endParaRPr lang="en-US" altLang="zh-CN" sz="2000" b="1" i="0" dirty="0">
              <a:solidFill>
                <a:srgbClr val="000000"/>
              </a:solidFill>
              <a:effectLst/>
              <a:latin typeface="微软雅黑" panose="020B0503020204020204" pitchFamily="34" charset="-122"/>
              <a:ea typeface="微软雅黑" panose="020B0503020204020204" pitchFamily="34" charset="-122"/>
            </a:endParaRPr>
          </a:p>
          <a:p>
            <a:pPr algn="l">
              <a:lnSpc>
                <a:spcPct val="200000"/>
              </a:lnSpc>
            </a:pPr>
            <a:r>
              <a:rPr lang="zh-CN" altLang="en-US" sz="2000" b="1" dirty="0">
                <a:solidFill>
                  <a:srgbClr val="000000"/>
                </a:solidFill>
                <a:latin typeface="微软雅黑" panose="020B0503020204020204" pitchFamily="34" charset="-122"/>
                <a:ea typeface="微软雅黑" panose="020B0503020204020204" pitchFamily="34" charset="-122"/>
              </a:rPr>
              <a:t>       比如：企业在</a:t>
            </a:r>
            <a:r>
              <a:rPr lang="en-US" altLang="zh-CN" sz="2000" b="1" dirty="0">
                <a:solidFill>
                  <a:srgbClr val="000000"/>
                </a:solidFill>
                <a:latin typeface="微软雅黑" panose="020B0503020204020204" pitchFamily="34" charset="-122"/>
                <a:ea typeface="微软雅黑" panose="020B0503020204020204" pitchFamily="34" charset="-122"/>
              </a:rPr>
              <a:t>2023</a:t>
            </a:r>
            <a:r>
              <a:rPr lang="zh-CN" altLang="en-US" sz="2000" b="1" dirty="0">
                <a:solidFill>
                  <a:srgbClr val="000000"/>
                </a:solidFill>
                <a:latin typeface="微软雅黑" panose="020B0503020204020204" pitchFamily="34" charset="-122"/>
                <a:ea typeface="微软雅黑" panose="020B0503020204020204" pitchFamily="34" charset="-122"/>
              </a:rPr>
              <a:t>年</a:t>
            </a:r>
            <a:r>
              <a:rPr lang="en-US" altLang="zh-CN" sz="2000" b="1" dirty="0">
                <a:solidFill>
                  <a:srgbClr val="000000"/>
                </a:solidFill>
                <a:latin typeface="微软雅黑" panose="020B0503020204020204" pitchFamily="34" charset="-122"/>
                <a:ea typeface="微软雅黑" panose="020B0503020204020204" pitchFamily="34" charset="-122"/>
              </a:rPr>
              <a:t>3</a:t>
            </a:r>
            <a:r>
              <a:rPr lang="zh-CN" altLang="en-US" sz="2000" b="1" dirty="0">
                <a:solidFill>
                  <a:srgbClr val="000000"/>
                </a:solidFill>
                <a:latin typeface="微软雅黑" panose="020B0503020204020204" pitchFamily="34" charset="-122"/>
                <a:ea typeface="微软雅黑" panose="020B0503020204020204" pitchFamily="34" charset="-122"/>
              </a:rPr>
              <a:t>月购入设备一台，</a:t>
            </a:r>
            <a:r>
              <a:rPr lang="en-US" altLang="zh-CN" sz="2000" b="1" dirty="0">
                <a:solidFill>
                  <a:srgbClr val="000000"/>
                </a:solidFill>
                <a:latin typeface="微软雅黑" panose="020B0503020204020204" pitchFamily="34" charset="-122"/>
                <a:ea typeface="微软雅黑" panose="020B0503020204020204" pitchFamily="34" charset="-122"/>
              </a:rPr>
              <a:t>5</a:t>
            </a:r>
            <a:r>
              <a:rPr lang="zh-CN" altLang="en-US" sz="2000" b="1" dirty="0">
                <a:solidFill>
                  <a:srgbClr val="000000"/>
                </a:solidFill>
                <a:latin typeface="微软雅黑" panose="020B0503020204020204" pitchFamily="34" charset="-122"/>
                <a:ea typeface="微软雅黑" panose="020B0503020204020204" pitchFamily="34" charset="-122"/>
              </a:rPr>
              <a:t>月份投入使用，投入</a:t>
            </a:r>
            <a:r>
              <a:rPr lang="zh-CN" altLang="en-US" sz="2000" b="1" i="0" dirty="0">
                <a:solidFill>
                  <a:srgbClr val="000000"/>
                </a:solidFill>
                <a:effectLst/>
                <a:latin typeface="微软雅黑" panose="020B0503020204020204" pitchFamily="34" charset="-122"/>
                <a:ea typeface="微软雅黑" panose="020B0503020204020204" pitchFamily="34" charset="-122"/>
              </a:rPr>
              <a:t>使用月份的次月是</a:t>
            </a:r>
            <a:r>
              <a:rPr lang="en-US" altLang="zh-CN" sz="2000" b="1" i="0" dirty="0">
                <a:solidFill>
                  <a:srgbClr val="000000"/>
                </a:solidFill>
                <a:effectLst/>
                <a:latin typeface="微软雅黑" panose="020B0503020204020204" pitchFamily="34" charset="-122"/>
                <a:ea typeface="微软雅黑" panose="020B0503020204020204" pitchFamily="34" charset="-122"/>
              </a:rPr>
              <a:t>2023</a:t>
            </a:r>
            <a:r>
              <a:rPr lang="zh-CN" altLang="en-US" sz="2000" b="1" i="0" dirty="0">
                <a:solidFill>
                  <a:srgbClr val="000000"/>
                </a:solidFill>
                <a:effectLst/>
                <a:latin typeface="微软雅黑" panose="020B0503020204020204" pitchFamily="34" charset="-122"/>
                <a:ea typeface="微软雅黑" panose="020B0503020204020204" pitchFamily="34" charset="-122"/>
              </a:rPr>
              <a:t>年</a:t>
            </a:r>
            <a:r>
              <a:rPr lang="en-US" altLang="zh-CN" sz="2000" b="1" i="0" dirty="0">
                <a:solidFill>
                  <a:srgbClr val="000000"/>
                </a:solidFill>
                <a:effectLst/>
                <a:latin typeface="微软雅黑" panose="020B0503020204020204" pitchFamily="34" charset="-122"/>
                <a:ea typeface="微软雅黑" panose="020B0503020204020204" pitchFamily="34" charset="-122"/>
              </a:rPr>
              <a:t>6</a:t>
            </a:r>
            <a:r>
              <a:rPr lang="zh-CN" altLang="en-US" sz="2000" b="1" i="0" dirty="0">
                <a:solidFill>
                  <a:srgbClr val="000000"/>
                </a:solidFill>
                <a:effectLst/>
                <a:latin typeface="微软雅黑" panose="020B0503020204020204" pitchFamily="34" charset="-122"/>
                <a:ea typeface="微软雅黑" panose="020B0503020204020204" pitchFamily="34" charset="-122"/>
              </a:rPr>
              <a:t>月，所属年度属于</a:t>
            </a:r>
            <a:r>
              <a:rPr lang="en-US" altLang="zh-CN" sz="2000" b="1" i="0" dirty="0">
                <a:solidFill>
                  <a:srgbClr val="000000"/>
                </a:solidFill>
                <a:effectLst/>
                <a:latin typeface="微软雅黑" panose="020B0503020204020204" pitchFamily="34" charset="-122"/>
                <a:ea typeface="微软雅黑" panose="020B0503020204020204" pitchFamily="34" charset="-122"/>
              </a:rPr>
              <a:t>2023</a:t>
            </a:r>
            <a:r>
              <a:rPr lang="zh-CN" altLang="en-US" sz="2000" b="1" i="0" dirty="0">
                <a:solidFill>
                  <a:srgbClr val="000000"/>
                </a:solidFill>
                <a:effectLst/>
                <a:latin typeface="微软雅黑" panose="020B0503020204020204" pitchFamily="34" charset="-122"/>
                <a:ea typeface="微软雅黑" panose="020B0503020204020204" pitchFamily="34" charset="-122"/>
              </a:rPr>
              <a:t>年，在</a:t>
            </a:r>
            <a:r>
              <a:rPr lang="en-US" altLang="zh-CN" sz="2000" b="1" i="0" dirty="0">
                <a:solidFill>
                  <a:srgbClr val="FF0000"/>
                </a:solidFill>
                <a:effectLst/>
                <a:latin typeface="微软雅黑" panose="020B0503020204020204" pitchFamily="34" charset="-122"/>
                <a:ea typeface="微软雅黑" panose="020B0503020204020204" pitchFamily="34" charset="-122"/>
              </a:rPr>
              <a:t>2023</a:t>
            </a:r>
            <a:r>
              <a:rPr lang="zh-CN" altLang="en-US" sz="2000" b="1" i="0" dirty="0">
                <a:solidFill>
                  <a:srgbClr val="FF0000"/>
                </a:solidFill>
                <a:effectLst/>
                <a:latin typeface="微软雅黑" panose="020B0503020204020204" pitchFamily="34" charset="-122"/>
                <a:ea typeface="微软雅黑" panose="020B0503020204020204" pitchFamily="34" charset="-122"/>
              </a:rPr>
              <a:t>年度一次性税前扣除。</a:t>
            </a:r>
            <a:endParaRPr lang="en-US" altLang="zh-CN" sz="2000" b="1" dirty="0">
              <a:solidFill>
                <a:srgbClr val="FF0000"/>
              </a:solidFill>
              <a:latin typeface="微软雅黑" panose="020B0503020204020204" pitchFamily="34" charset="-122"/>
              <a:ea typeface="微软雅黑" panose="020B0503020204020204" pitchFamily="34" charset="-122"/>
            </a:endParaRPr>
          </a:p>
          <a:p>
            <a:pPr algn="l">
              <a:lnSpc>
                <a:spcPct val="200000"/>
              </a:lnSpc>
            </a:pPr>
            <a:r>
              <a:rPr lang="zh-CN" altLang="en-US" sz="2000" b="1" dirty="0">
                <a:solidFill>
                  <a:srgbClr val="000000"/>
                </a:solidFill>
                <a:latin typeface="微软雅黑" panose="020B0503020204020204" pitchFamily="34" charset="-122"/>
                <a:ea typeface="微软雅黑" panose="020B0503020204020204" pitchFamily="34" charset="-122"/>
              </a:rPr>
              <a:t>       企业在</a:t>
            </a:r>
            <a:r>
              <a:rPr lang="en-US" altLang="zh-CN" sz="2000" b="1" dirty="0">
                <a:solidFill>
                  <a:srgbClr val="000000"/>
                </a:solidFill>
                <a:latin typeface="微软雅黑" panose="020B0503020204020204" pitchFamily="34" charset="-122"/>
                <a:ea typeface="微软雅黑" panose="020B0503020204020204" pitchFamily="34" charset="-122"/>
              </a:rPr>
              <a:t>2023</a:t>
            </a:r>
            <a:r>
              <a:rPr lang="zh-CN" altLang="en-US" sz="2000" b="1" dirty="0">
                <a:solidFill>
                  <a:srgbClr val="000000"/>
                </a:solidFill>
                <a:latin typeface="微软雅黑" panose="020B0503020204020204" pitchFamily="34" charset="-122"/>
                <a:ea typeface="微软雅黑" panose="020B0503020204020204" pitchFamily="34" charset="-122"/>
              </a:rPr>
              <a:t>年</a:t>
            </a:r>
            <a:r>
              <a:rPr lang="en-US" altLang="zh-CN" sz="2000" b="1" dirty="0">
                <a:solidFill>
                  <a:srgbClr val="000000"/>
                </a:solidFill>
                <a:latin typeface="微软雅黑" panose="020B0503020204020204" pitchFamily="34" charset="-122"/>
                <a:ea typeface="微软雅黑" panose="020B0503020204020204" pitchFamily="34" charset="-122"/>
              </a:rPr>
              <a:t>12</a:t>
            </a:r>
            <a:r>
              <a:rPr lang="zh-CN" altLang="en-US" sz="2000" b="1" dirty="0">
                <a:solidFill>
                  <a:srgbClr val="000000"/>
                </a:solidFill>
                <a:latin typeface="微软雅黑" panose="020B0503020204020204" pitchFamily="34" charset="-122"/>
                <a:ea typeface="微软雅黑" panose="020B0503020204020204" pitchFamily="34" charset="-122"/>
              </a:rPr>
              <a:t>月购入设备一台，</a:t>
            </a:r>
            <a:r>
              <a:rPr lang="en-US" altLang="zh-CN" sz="2000" b="1" dirty="0">
                <a:solidFill>
                  <a:srgbClr val="000000"/>
                </a:solidFill>
                <a:latin typeface="微软雅黑" panose="020B0503020204020204" pitchFamily="34" charset="-122"/>
                <a:ea typeface="微软雅黑" panose="020B0503020204020204" pitchFamily="34" charset="-122"/>
              </a:rPr>
              <a:t>12</a:t>
            </a:r>
            <a:r>
              <a:rPr lang="zh-CN" altLang="en-US" sz="2000" b="1" dirty="0">
                <a:solidFill>
                  <a:srgbClr val="000000"/>
                </a:solidFill>
                <a:latin typeface="微软雅黑" panose="020B0503020204020204" pitchFamily="34" charset="-122"/>
                <a:ea typeface="微软雅黑" panose="020B0503020204020204" pitchFamily="34" charset="-122"/>
              </a:rPr>
              <a:t>月份投入使用，投入</a:t>
            </a:r>
            <a:r>
              <a:rPr lang="zh-CN" altLang="en-US" sz="2000" b="1" i="0" dirty="0">
                <a:solidFill>
                  <a:srgbClr val="000000"/>
                </a:solidFill>
                <a:effectLst/>
                <a:latin typeface="微软雅黑" panose="020B0503020204020204" pitchFamily="34" charset="-122"/>
                <a:ea typeface="微软雅黑" panose="020B0503020204020204" pitchFamily="34" charset="-122"/>
              </a:rPr>
              <a:t>使用月份的次月是</a:t>
            </a:r>
            <a:r>
              <a:rPr lang="en-US" altLang="zh-CN" sz="2000" b="1" i="0" dirty="0">
                <a:solidFill>
                  <a:srgbClr val="000000"/>
                </a:solidFill>
                <a:effectLst/>
                <a:latin typeface="微软雅黑" panose="020B0503020204020204" pitchFamily="34" charset="-122"/>
                <a:ea typeface="微软雅黑" panose="020B0503020204020204" pitchFamily="34" charset="-122"/>
              </a:rPr>
              <a:t>2024</a:t>
            </a:r>
            <a:r>
              <a:rPr lang="zh-CN" altLang="en-US" sz="2000" b="1" i="0" dirty="0">
                <a:solidFill>
                  <a:srgbClr val="000000"/>
                </a:solidFill>
                <a:effectLst/>
                <a:latin typeface="微软雅黑" panose="020B0503020204020204" pitchFamily="34" charset="-122"/>
                <a:ea typeface="微软雅黑" panose="020B0503020204020204" pitchFamily="34" charset="-122"/>
              </a:rPr>
              <a:t>年</a:t>
            </a:r>
            <a:r>
              <a:rPr lang="en-US" altLang="zh-CN" sz="2000" b="1" i="0" dirty="0">
                <a:solidFill>
                  <a:srgbClr val="000000"/>
                </a:solidFill>
                <a:effectLst/>
                <a:latin typeface="微软雅黑" panose="020B0503020204020204" pitchFamily="34" charset="-122"/>
                <a:ea typeface="微软雅黑" panose="020B0503020204020204" pitchFamily="34" charset="-122"/>
              </a:rPr>
              <a:t>1</a:t>
            </a:r>
            <a:r>
              <a:rPr lang="zh-CN" altLang="en-US" sz="2000" b="1" i="0" dirty="0">
                <a:solidFill>
                  <a:srgbClr val="000000"/>
                </a:solidFill>
                <a:effectLst/>
                <a:latin typeface="微软雅黑" panose="020B0503020204020204" pitchFamily="34" charset="-122"/>
                <a:ea typeface="微软雅黑" panose="020B0503020204020204" pitchFamily="34" charset="-122"/>
              </a:rPr>
              <a:t>月，所属年度属于</a:t>
            </a:r>
            <a:r>
              <a:rPr lang="en-US" altLang="zh-CN" sz="2000" b="1" i="0" dirty="0">
                <a:solidFill>
                  <a:srgbClr val="000000"/>
                </a:solidFill>
                <a:effectLst/>
                <a:latin typeface="微软雅黑" panose="020B0503020204020204" pitchFamily="34" charset="-122"/>
                <a:ea typeface="微软雅黑" panose="020B0503020204020204" pitchFamily="34" charset="-122"/>
              </a:rPr>
              <a:t>2024</a:t>
            </a:r>
            <a:r>
              <a:rPr lang="zh-CN" altLang="en-US" sz="2000" b="1" i="0" dirty="0">
                <a:solidFill>
                  <a:srgbClr val="000000"/>
                </a:solidFill>
                <a:effectLst/>
                <a:latin typeface="微软雅黑" panose="020B0503020204020204" pitchFamily="34" charset="-122"/>
                <a:ea typeface="微软雅黑" panose="020B0503020204020204" pitchFamily="34" charset="-122"/>
              </a:rPr>
              <a:t>年，在</a:t>
            </a:r>
            <a:r>
              <a:rPr lang="en-US" altLang="zh-CN" sz="2000" b="1" i="0" dirty="0">
                <a:solidFill>
                  <a:srgbClr val="FF0000"/>
                </a:solidFill>
                <a:effectLst/>
                <a:latin typeface="微软雅黑" panose="020B0503020204020204" pitchFamily="34" charset="-122"/>
                <a:ea typeface="微软雅黑" panose="020B0503020204020204" pitchFamily="34" charset="-122"/>
              </a:rPr>
              <a:t>2024</a:t>
            </a:r>
            <a:r>
              <a:rPr lang="zh-CN" altLang="en-US" sz="2000" b="1" i="0" dirty="0">
                <a:solidFill>
                  <a:srgbClr val="FF0000"/>
                </a:solidFill>
                <a:effectLst/>
                <a:latin typeface="微软雅黑" panose="020B0503020204020204" pitchFamily="34" charset="-122"/>
                <a:ea typeface="微软雅黑" panose="020B0503020204020204" pitchFamily="34" charset="-122"/>
              </a:rPr>
              <a:t>年度一次性税前扣除。</a:t>
            </a:r>
            <a:endParaRPr lang="en-US" altLang="zh-CN" sz="2000" b="1" i="0" dirty="0">
              <a:solidFill>
                <a:srgbClr val="000000"/>
              </a:solidFill>
              <a:effectLst/>
              <a:latin typeface="微软雅黑" panose="020B0503020204020204" pitchFamily="34" charset="-122"/>
              <a:ea typeface="微软雅黑" panose="020B0503020204020204" pitchFamily="34" charset="-122"/>
            </a:endParaRPr>
          </a:p>
          <a:p>
            <a:pPr>
              <a:lnSpc>
                <a:spcPct val="200000"/>
              </a:lnSpc>
            </a:pP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Right)">
                                      <p:cBhvr>
                                        <p:cTn id="17" dur="500"/>
                                        <p:tgtEl>
                                          <p:spTgt spid="3">
                                            <p:txEl>
                                              <p:pRg st="3" end="3"/>
                                            </p:txEl>
                                          </p:spTgt>
                                        </p:tgtEl>
                                      </p:cBhvr>
                                    </p:animEffect>
                                  </p:childTnLst>
                                </p:cTn>
                              </p:par>
                              <p:par>
                                <p:cTn id="18" presetID="18" presetClass="entr" presetSubtype="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strips(downRight)">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p:cNvSpPr/>
          <p:nvPr/>
        </p:nvSpPr>
        <p:spPr>
          <a:xfrm>
            <a:off x="2454645" y="5557393"/>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6" name="文本框 5">
            <a:extLst>
              <a:ext uri="{FF2B5EF4-FFF2-40B4-BE49-F238E27FC236}">
                <a16:creationId xmlns:a16="http://schemas.microsoft.com/office/drawing/2014/main" xmlns="" id="{62E20DAB-9181-30D1-6AF7-3A53E839F415}"/>
              </a:ext>
            </a:extLst>
          </p:cNvPr>
          <p:cNvSpPr txBox="1"/>
          <p:nvPr/>
        </p:nvSpPr>
        <p:spPr>
          <a:xfrm>
            <a:off x="1344836" y="1101333"/>
            <a:ext cx="9842176" cy="6647974"/>
          </a:xfrm>
          <a:prstGeom prst="rect">
            <a:avLst/>
          </a:prstGeom>
          <a:noFill/>
        </p:spPr>
        <p:txBody>
          <a:bodyPr wrap="square">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     政策要点二：</a:t>
            </a:r>
            <a:endParaRPr lang="en-US" altLang="zh-CN" sz="2000" b="1" dirty="0">
              <a:latin typeface="微软雅黑" panose="020B0503020204020204" pitchFamily="34" charset="-122"/>
              <a:ea typeface="微软雅黑" panose="020B0503020204020204" pitchFamily="34" charset="-122"/>
            </a:endParaRPr>
          </a:p>
          <a:p>
            <a:pPr algn="l">
              <a:lnSpc>
                <a:spcPct val="200000"/>
              </a:lnSpc>
            </a:pPr>
            <a:r>
              <a:rPr lang="zh-CN" altLang="en-US" sz="2000" b="1" i="0" dirty="0">
                <a:solidFill>
                  <a:srgbClr val="000000"/>
                </a:solidFill>
                <a:effectLst/>
                <a:latin typeface="微软雅黑" panose="020B0503020204020204" pitchFamily="34" charset="-122"/>
                <a:ea typeface="微软雅黑" panose="020B0503020204020204" pitchFamily="34" charset="-122"/>
              </a:rPr>
              <a:t>　  三、</a:t>
            </a:r>
            <a:r>
              <a:rPr lang="zh-CN" altLang="en-US" sz="2000" b="1" dirty="0">
                <a:solidFill>
                  <a:srgbClr val="000000"/>
                </a:solidFill>
                <a:latin typeface="微软雅黑" panose="020B0503020204020204" pitchFamily="34" charset="-122"/>
                <a:ea typeface="微软雅黑" panose="020B0503020204020204" pitchFamily="34" charset="-122"/>
              </a:rPr>
              <a:t>固定资产扣除享受选择：</a:t>
            </a:r>
            <a:endParaRPr lang="en-US" altLang="zh-CN" sz="2000" b="1" i="0" dirty="0">
              <a:solidFill>
                <a:srgbClr val="000000"/>
              </a:solidFill>
              <a:effectLst/>
              <a:latin typeface="微软雅黑" panose="020B0503020204020204" pitchFamily="34" charset="-122"/>
              <a:ea typeface="微软雅黑" panose="020B0503020204020204" pitchFamily="34" charset="-122"/>
            </a:endParaRPr>
          </a:p>
          <a:p>
            <a:pPr algn="l">
              <a:lnSpc>
                <a:spcPct val="200000"/>
              </a:lnSpc>
            </a:pPr>
            <a:r>
              <a:rPr lang="zh-CN" altLang="en-US" sz="2000" b="1" i="0" dirty="0">
                <a:solidFill>
                  <a:srgbClr val="000000"/>
                </a:solidFill>
                <a:effectLst/>
                <a:latin typeface="微软雅黑" panose="020B0503020204020204" pitchFamily="34" charset="-122"/>
                <a:ea typeface="微软雅黑" panose="020B0503020204020204" pitchFamily="34" charset="-122"/>
              </a:rPr>
              <a:t>     企业根据自身生产经营核算需要，</a:t>
            </a:r>
            <a:r>
              <a:rPr lang="zh-CN" altLang="en-US" sz="2000" b="1" i="0" dirty="0">
                <a:solidFill>
                  <a:srgbClr val="FF0000"/>
                </a:solidFill>
                <a:effectLst/>
                <a:latin typeface="微软雅黑" panose="020B0503020204020204" pitchFamily="34" charset="-122"/>
                <a:ea typeface="微软雅黑" panose="020B0503020204020204" pitchFamily="34" charset="-122"/>
              </a:rPr>
              <a:t>可自行选择</a:t>
            </a:r>
            <a:r>
              <a:rPr lang="zh-CN" altLang="en-US" sz="2000" b="1" i="0" dirty="0">
                <a:solidFill>
                  <a:srgbClr val="000000"/>
                </a:solidFill>
                <a:effectLst/>
                <a:latin typeface="微软雅黑" panose="020B0503020204020204" pitchFamily="34" charset="-122"/>
                <a:ea typeface="微软雅黑" panose="020B0503020204020204" pitchFamily="34" charset="-122"/>
              </a:rPr>
              <a:t>享受一次性税前扣除政策。未选择享受一次性税前扣除政策的，</a:t>
            </a:r>
            <a:r>
              <a:rPr lang="zh-CN" altLang="en-US" sz="2000" b="1" i="0" dirty="0">
                <a:solidFill>
                  <a:srgbClr val="FF0000"/>
                </a:solidFill>
                <a:effectLst/>
                <a:highlight>
                  <a:srgbClr val="FFFFFF"/>
                </a:highlight>
                <a:latin typeface="微软雅黑" panose="020B0503020204020204" pitchFamily="34" charset="-122"/>
                <a:ea typeface="微软雅黑" panose="020B0503020204020204" pitchFamily="34" charset="-122"/>
              </a:rPr>
              <a:t>以后年度不得再变更</a:t>
            </a:r>
            <a:r>
              <a:rPr lang="zh-CN" altLang="en-US" sz="2000" b="1" i="0" dirty="0">
                <a:solidFill>
                  <a:srgbClr val="000000"/>
                </a:solidFill>
                <a:effectLst/>
                <a:highlight>
                  <a:srgbClr val="FFFFFF"/>
                </a:highlight>
                <a:latin typeface="微软雅黑" panose="020B0503020204020204" pitchFamily="34" charset="-122"/>
                <a:ea typeface="微软雅黑" panose="020B0503020204020204" pitchFamily="34" charset="-122"/>
              </a:rPr>
              <a:t>。</a:t>
            </a:r>
          </a:p>
          <a:p>
            <a:pPr>
              <a:lnSpc>
                <a:spcPct val="200000"/>
              </a:lnSpc>
            </a:pPr>
            <a:r>
              <a:rPr lang="zh-CN" altLang="en-US" sz="2000" b="0" i="0" dirty="0">
                <a:solidFill>
                  <a:srgbClr val="000000"/>
                </a:solidFill>
                <a:effectLst/>
                <a:latin typeface="Microsoft YaHei" panose="020B0503020204020204" pitchFamily="34" charset="-122"/>
                <a:ea typeface="Microsoft YaHei" panose="020B0503020204020204" pitchFamily="34" charset="-122"/>
              </a:rPr>
              <a:t>　</a:t>
            </a:r>
            <a:r>
              <a:rPr lang="en-US" altLang="zh-CN" sz="2000" b="1"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     </a:t>
            </a:r>
            <a:r>
              <a:rPr lang="zh-CN" altLang="zh-CN" sz="2000" b="1"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以后年度不得再变更</a:t>
            </a:r>
            <a:r>
              <a:rPr lang="zh-CN" altLang="zh-CN" sz="2000" b="1" dirty="0">
                <a:effectLst/>
                <a:latin typeface="微软雅黑" panose="020B0503020204020204" pitchFamily="34" charset="-122"/>
                <a:ea typeface="微软雅黑" panose="020B0503020204020204" pitchFamily="34" charset="-122"/>
                <a:cs typeface="宋体" panose="02010600030101010101" pitchFamily="2" charset="-122"/>
              </a:rPr>
              <a:t>的规定是针对</a:t>
            </a:r>
            <a:r>
              <a:rPr lang="zh-CN" altLang="zh-CN" sz="2000" b="1"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单个</a:t>
            </a:r>
            <a:r>
              <a:rPr lang="zh-CN" altLang="zh-CN" sz="2000" b="1" dirty="0">
                <a:effectLst/>
                <a:latin typeface="微软雅黑" panose="020B0503020204020204" pitchFamily="34" charset="-122"/>
                <a:ea typeface="微软雅黑" panose="020B0503020204020204" pitchFamily="34" charset="-122"/>
                <a:cs typeface="宋体" panose="02010600030101010101" pitchFamily="2" charset="-122"/>
              </a:rPr>
              <a:t>固定资产而言，单个固定资产</a:t>
            </a:r>
            <a:r>
              <a:rPr lang="zh-CN" altLang="zh-CN" sz="2000" b="1"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未选择</a:t>
            </a:r>
            <a:r>
              <a:rPr lang="zh-CN" altLang="zh-CN" sz="2000" b="1" dirty="0">
                <a:effectLst/>
                <a:latin typeface="微软雅黑" panose="020B0503020204020204" pitchFamily="34" charset="-122"/>
                <a:ea typeface="微软雅黑" panose="020B0503020204020204" pitchFamily="34" charset="-122"/>
                <a:cs typeface="宋体" panose="02010600030101010101" pitchFamily="2" charset="-122"/>
              </a:rPr>
              <a:t>享受的</a:t>
            </a:r>
            <a:r>
              <a:rPr lang="zh-CN" altLang="zh-CN" sz="2000" b="1"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以后年度不得再变更</a:t>
            </a:r>
            <a:r>
              <a:rPr lang="zh-CN" altLang="zh-CN" sz="2000" b="1" dirty="0">
                <a:effectLst/>
                <a:latin typeface="微软雅黑" panose="020B0503020204020204" pitchFamily="34" charset="-122"/>
                <a:ea typeface="微软雅黑" panose="020B0503020204020204" pitchFamily="34" charset="-122"/>
                <a:cs typeface="宋体" panose="02010600030101010101" pitchFamily="2" charset="-122"/>
              </a:rPr>
              <a:t>，</a:t>
            </a:r>
            <a:r>
              <a:rPr lang="zh-CN" altLang="zh-CN" sz="2000" b="1"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不影响</a:t>
            </a:r>
            <a:r>
              <a:rPr lang="zh-CN" altLang="zh-CN" sz="2000" b="1" dirty="0">
                <a:effectLst/>
                <a:latin typeface="微软雅黑" panose="020B0503020204020204" pitchFamily="34" charset="-122"/>
                <a:ea typeface="微软雅黑" panose="020B0503020204020204" pitchFamily="34" charset="-122"/>
                <a:cs typeface="宋体" panose="02010600030101010101" pitchFamily="2" charset="-122"/>
              </a:rPr>
              <a:t>其他固定资产选择</a:t>
            </a:r>
            <a:r>
              <a:rPr lang="zh-CN" altLang="zh-CN" sz="2000" b="1" dirty="0">
                <a:solidFill>
                  <a:srgbClr val="FF0000"/>
                </a:solidFill>
                <a:effectLst/>
                <a:latin typeface="微软雅黑" panose="020B0503020204020204" pitchFamily="34" charset="-122"/>
                <a:ea typeface="微软雅黑" panose="020B0503020204020204" pitchFamily="34" charset="-122"/>
                <a:cs typeface="宋体" panose="02010600030101010101" pitchFamily="2" charset="-122"/>
              </a:rPr>
              <a:t>享受</a:t>
            </a:r>
            <a:r>
              <a:rPr lang="zh-CN" altLang="zh-CN" sz="2000" b="1" dirty="0">
                <a:effectLst/>
                <a:latin typeface="微软雅黑" panose="020B0503020204020204" pitchFamily="34" charset="-122"/>
                <a:ea typeface="微软雅黑" panose="020B0503020204020204" pitchFamily="34" charset="-122"/>
                <a:cs typeface="宋体" panose="02010600030101010101" pitchFamily="2" charset="-122"/>
              </a:rPr>
              <a:t>一次性税前扣除政策。</a:t>
            </a:r>
            <a:endParaRPr lang="en-US" altLang="zh-CN" sz="2000" b="1" dirty="0">
              <a:effectLst/>
              <a:latin typeface="微软雅黑" panose="020B0503020204020204" pitchFamily="34" charset="-122"/>
              <a:ea typeface="微软雅黑" panose="020B0503020204020204" pitchFamily="34" charset="-122"/>
              <a:cs typeface="宋体" panose="02010600030101010101" pitchFamily="2" charset="-122"/>
            </a:endParaRPr>
          </a:p>
          <a:p>
            <a:pPr algn="l">
              <a:lnSpc>
                <a:spcPct val="200000"/>
              </a:lnSpc>
            </a:pPr>
            <a:r>
              <a:rPr lang="zh-CN" altLang="en-US" sz="2000" b="1" i="0" dirty="0">
                <a:solidFill>
                  <a:srgbClr val="000000"/>
                </a:solidFill>
                <a:effectLst/>
                <a:latin typeface="微软雅黑" panose="020B0503020204020204" pitchFamily="34" charset="-122"/>
                <a:ea typeface="微软雅黑" panose="020B0503020204020204" pitchFamily="34" charset="-122"/>
              </a:rPr>
              <a:t>       如果在预缴时没有享受该政策，也可以在企业所得税年度汇算清缴时，在</a:t>
            </a:r>
            <a:r>
              <a:rPr lang="en-US" altLang="zh-CN" sz="2000" b="1" i="0" dirty="0">
                <a:solidFill>
                  <a:srgbClr val="000000"/>
                </a:solidFill>
                <a:effectLst/>
                <a:latin typeface="微软雅黑" panose="020B0503020204020204" pitchFamily="34" charset="-122"/>
                <a:ea typeface="微软雅黑" panose="020B0503020204020204" pitchFamily="34" charset="-122"/>
              </a:rPr>
              <a:t>《</a:t>
            </a:r>
            <a:r>
              <a:rPr lang="zh-CN" altLang="en-US" sz="2000" b="1" i="0" dirty="0">
                <a:solidFill>
                  <a:srgbClr val="000000"/>
                </a:solidFill>
                <a:effectLst/>
                <a:latin typeface="微软雅黑" panose="020B0503020204020204" pitchFamily="34" charset="-122"/>
                <a:ea typeface="微软雅黑" panose="020B0503020204020204" pitchFamily="34" charset="-122"/>
              </a:rPr>
              <a:t>资产折旧、摊销及纳税调整明细表</a:t>
            </a:r>
            <a:r>
              <a:rPr lang="en-US" altLang="zh-CN" sz="2000" b="1" i="0" dirty="0">
                <a:solidFill>
                  <a:srgbClr val="000000"/>
                </a:solidFill>
                <a:effectLst/>
                <a:latin typeface="微软雅黑" panose="020B0503020204020204" pitchFamily="34" charset="-122"/>
                <a:ea typeface="微软雅黑" panose="020B0503020204020204" pitchFamily="34" charset="-122"/>
              </a:rPr>
              <a:t>》</a:t>
            </a:r>
            <a:r>
              <a:rPr lang="zh-CN" altLang="en-US" sz="2000" b="1" i="0" dirty="0">
                <a:solidFill>
                  <a:srgbClr val="000000"/>
                </a:solidFill>
                <a:effectLst/>
                <a:latin typeface="微软雅黑" panose="020B0503020204020204" pitchFamily="34" charset="-122"/>
                <a:ea typeface="微软雅黑" panose="020B0503020204020204" pitchFamily="34" charset="-122"/>
              </a:rPr>
              <a:t>内进行填报享受该政策。</a:t>
            </a:r>
            <a:endParaRPr lang="en-US" altLang="zh-CN" sz="2000" b="1" dirty="0">
              <a:solidFill>
                <a:srgbClr val="333333"/>
              </a:solidFill>
              <a:latin typeface="微软雅黑" panose="020B0503020204020204" pitchFamily="34" charset="-122"/>
              <a:ea typeface="微软雅黑" panose="020B0503020204020204" pitchFamily="34" charset="-122"/>
            </a:endParaRPr>
          </a:p>
          <a:p>
            <a:pPr algn="l">
              <a:lnSpc>
                <a:spcPct val="200000"/>
              </a:lnSpc>
            </a:pPr>
            <a:r>
              <a:rPr lang="en-US" altLang="zh-CN" sz="2000" b="1" dirty="0">
                <a:solidFill>
                  <a:srgbClr val="333333"/>
                </a:solidFill>
                <a:latin typeface="微软雅黑" panose="020B0503020204020204" pitchFamily="34" charset="-122"/>
                <a:ea typeface="微软雅黑" panose="020B0503020204020204" pitchFamily="34" charset="-122"/>
              </a:rPr>
              <a:t> </a:t>
            </a:r>
            <a:endParaRPr lang="en-US" altLang="zh-CN" sz="2000" dirty="0">
              <a:solidFill>
                <a:srgbClr val="000000"/>
              </a:solidFill>
              <a:latin typeface="Microsoft YaHei" panose="020B0503020204020204" pitchFamily="34" charset="-122"/>
              <a:ea typeface="Microsoft YaHei" panose="020B0503020204020204" pitchFamily="34" charset="-122"/>
            </a:endParaRPr>
          </a:p>
          <a:p>
            <a:pPr algn="l" fontAlgn="ctr">
              <a:lnSpc>
                <a:spcPct val="200000"/>
              </a:lnSpc>
            </a:pPr>
            <a:r>
              <a:rPr lang="en-US" altLang="zh-CN"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   </a:t>
            </a:r>
            <a:endParaRPr lang="zh-CN" altLang="en-US" b="1" dirty="0">
              <a:latin typeface="微软雅黑" panose="020B0503020204020204" pitchFamily="34" charset="-122"/>
              <a:ea typeface="微软雅黑" panose="020B0503020204020204" pitchFamily="34" charset="-122"/>
            </a:endParaRPr>
          </a:p>
          <a:p>
            <a:pPr>
              <a:lnSpc>
                <a:spcPct val="200000"/>
              </a:lnSpc>
            </a:pPr>
            <a:r>
              <a:rPr lang="zh-CN" altLang="en-US" sz="2000" b="1" dirty="0">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val="12198986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strips(downRigh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up)">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L 形 21"/>
          <p:cNvSpPr/>
          <p:nvPr/>
        </p:nvSpPr>
        <p:spPr>
          <a:xfrm rot="13498344">
            <a:off x="533400" y="305347"/>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p:cNvSpPr/>
          <p:nvPr/>
        </p:nvSpPr>
        <p:spPr>
          <a:xfrm rot="13498344">
            <a:off x="713317" y="305347"/>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p:cNvSpPr/>
          <p:nvPr/>
        </p:nvSpPr>
        <p:spPr>
          <a:xfrm rot="13498344">
            <a:off x="353484" y="305347"/>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p:cNvSpPr txBox="1"/>
          <p:nvPr/>
        </p:nvSpPr>
        <p:spPr>
          <a:xfrm>
            <a:off x="1157605" y="148347"/>
            <a:ext cx="6741160"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p:cNvSpPr/>
          <p:nvPr/>
        </p:nvSpPr>
        <p:spPr>
          <a:xfrm>
            <a:off x="2572385" y="5344737"/>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100" name="文本框 99"/>
          <p:cNvSpPr txBox="1"/>
          <p:nvPr/>
        </p:nvSpPr>
        <p:spPr>
          <a:xfrm>
            <a:off x="765910" y="882094"/>
            <a:ext cx="10513229" cy="5170646"/>
          </a:xfrm>
          <a:prstGeom prst="rect">
            <a:avLst/>
          </a:prstGeom>
          <a:noFill/>
          <a:ln w="9525">
            <a:noFill/>
          </a:ln>
        </p:spPr>
        <p:txBody>
          <a:bodyPr wrap="square">
            <a:spAutoFit/>
          </a:bodyPr>
          <a:lstStyle/>
          <a:p>
            <a:pPr>
              <a:lnSpc>
                <a:spcPct val="150000"/>
              </a:lnSpc>
            </a:pPr>
            <a:r>
              <a:rPr lang="zh-CN" altLang="en-US" sz="2000" b="1" dirty="0">
                <a:solidFill>
                  <a:srgbClr val="000000"/>
                </a:solidFill>
                <a:latin typeface="微软雅黑" panose="020B0503020204020204" pitchFamily="34" charset="-122"/>
                <a:ea typeface="微软雅黑" panose="020B0503020204020204" pitchFamily="34" charset="-122"/>
              </a:rPr>
              <a:t>      比如：</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  A</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公司</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2023</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年</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3</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月份购入生产流水线</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30</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万</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元</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5</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月份投入生产，企业所得税预缴时</a:t>
            </a:r>
            <a:r>
              <a:rPr lang="zh-CN" altLang="en-US" sz="2000" b="1" dirty="0">
                <a:solidFill>
                  <a:srgbClr val="FF0000"/>
                </a:solidFill>
                <a:latin typeface="微软雅黑" panose="020B0503020204020204" pitchFamily="34" charset="-122"/>
                <a:ea typeface="微软雅黑" panose="020B0503020204020204" pitchFamily="34" charset="-122"/>
                <a:cs typeface="宋体" panose="02010600030101010101" pitchFamily="2" charset="-122"/>
              </a:rPr>
              <a:t>不选择</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享受</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一次性扣除</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优惠，</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6</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月份购入生产流水线</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30</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万</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元</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8</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月份投入生产，企业所得税预缴时</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这个</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30</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万</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元由企业</a:t>
            </a:r>
            <a:r>
              <a:rPr lang="zh-CN" altLang="en-US" sz="2000" b="1" dirty="0">
                <a:solidFill>
                  <a:srgbClr val="FF0000"/>
                </a:solidFill>
                <a:latin typeface="微软雅黑" panose="020B0503020204020204" pitchFamily="34" charset="-122"/>
                <a:ea typeface="微软雅黑" panose="020B0503020204020204" pitchFamily="34" charset="-122"/>
                <a:cs typeface="宋体" panose="02010600030101010101" pitchFamily="2" charset="-122"/>
              </a:rPr>
              <a:t>继续可以不</a:t>
            </a:r>
            <a:r>
              <a:rPr lang="zh-CN" altLang="zh-CN" sz="2000" b="1" dirty="0">
                <a:solidFill>
                  <a:srgbClr val="FF0000"/>
                </a:solidFill>
                <a:latin typeface="微软雅黑" panose="020B0503020204020204" pitchFamily="34" charset="-122"/>
                <a:ea typeface="微软雅黑" panose="020B0503020204020204" pitchFamily="34" charset="-122"/>
                <a:cs typeface="宋体" panose="02010600030101010101" pitchFamily="2" charset="-122"/>
              </a:rPr>
              <a:t>选择</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一次性扣除</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优惠</a:t>
            </a:r>
            <a:r>
              <a:rPr lang="zh-CN" altLang="en-US" sz="2000" b="1" dirty="0">
                <a:solidFill>
                  <a:srgbClr val="FF0000"/>
                </a:solidFill>
                <a:latin typeface="微软雅黑" panose="020B0503020204020204" pitchFamily="34" charset="-122"/>
                <a:ea typeface="微软雅黑" panose="020B0503020204020204" pitchFamily="34" charset="-122"/>
                <a:cs typeface="宋体" panose="02010600030101010101" pitchFamily="2" charset="-122"/>
              </a:rPr>
              <a:t>或者</a:t>
            </a:r>
            <a:r>
              <a:rPr lang="zh-CN" altLang="zh-CN" sz="2000" b="1" dirty="0">
                <a:solidFill>
                  <a:srgbClr val="FF0000"/>
                </a:solidFill>
                <a:latin typeface="微软雅黑" panose="020B0503020204020204" pitchFamily="34" charset="-122"/>
                <a:ea typeface="微软雅黑" panose="020B0503020204020204" pitchFamily="34" charset="-122"/>
                <a:cs typeface="宋体" panose="02010600030101010101" pitchFamily="2" charset="-122"/>
              </a:rPr>
              <a:t>选择</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一次性扣除</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优惠</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a:t>
            </a:r>
            <a:endParaRPr lang="en-US" altLang="zh-CN" sz="2000" b="1" dirty="0">
              <a:latin typeface="微软雅黑" panose="020B0503020204020204" pitchFamily="34" charset="-122"/>
              <a:ea typeface="微软雅黑" panose="020B0503020204020204" pitchFamily="34" charset="-122"/>
              <a:cs typeface="宋体" panose="02010600030101010101" pitchFamily="2" charset="-122"/>
            </a:endParaRPr>
          </a:p>
          <a:p>
            <a:pPr>
              <a:lnSpc>
                <a:spcPct val="150000"/>
              </a:lnSpc>
            </a:pPr>
            <a:r>
              <a:rPr lang="zh-CN" altLang="en-US" sz="2000" b="1" dirty="0">
                <a:solidFill>
                  <a:srgbClr val="000000"/>
                </a:solidFill>
                <a:latin typeface="微软雅黑" panose="020B0503020204020204" pitchFamily="34" charset="-122"/>
                <a:ea typeface="微软雅黑" panose="020B0503020204020204" pitchFamily="34" charset="-122"/>
              </a:rPr>
              <a:t>     比如：</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  A</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公司</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2023</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年</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3</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月份购入生产流水线</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30</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万</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元</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5</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月份投入生产，企业所得税预缴时</a:t>
            </a:r>
            <a:r>
              <a:rPr lang="zh-CN" altLang="en-US" sz="2000" b="1" dirty="0" smtClean="0">
                <a:solidFill>
                  <a:srgbClr val="FF0000"/>
                </a:solidFill>
                <a:latin typeface="微软雅黑" panose="020B0503020204020204" pitchFamily="34" charset="-122"/>
                <a:ea typeface="微软雅黑" panose="020B0503020204020204" pitchFamily="34" charset="-122"/>
                <a:cs typeface="宋体" panose="02010600030101010101" pitchFamily="2" charset="-122"/>
              </a:rPr>
              <a:t>没有</a:t>
            </a:r>
            <a:r>
              <a:rPr lang="zh-CN" altLang="zh-CN" sz="2000" b="1" dirty="0" smtClean="0">
                <a:latin typeface="微软雅黑" panose="020B0503020204020204" pitchFamily="34" charset="-122"/>
                <a:ea typeface="微软雅黑" panose="020B0503020204020204" pitchFamily="34" charset="-122"/>
                <a:cs typeface="宋体" panose="02010600030101010101" pitchFamily="2" charset="-122"/>
              </a:rPr>
              <a:t>享受</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一次性扣除</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优惠，</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6</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月份购入生产流水线</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30</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万</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元</a:t>
            </a:r>
            <a:r>
              <a:rPr lang="en-US" altLang="zh-CN" sz="2000" b="1" dirty="0">
                <a:latin typeface="微软雅黑" panose="020B0503020204020204" pitchFamily="34" charset="-122"/>
                <a:ea typeface="微软雅黑" panose="020B0503020204020204" pitchFamily="34" charset="-122"/>
                <a:cs typeface="宋体" panose="02010600030101010101" pitchFamily="2" charset="-122"/>
              </a:rPr>
              <a:t>8</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月份投入生产，企业所得税预缴</a:t>
            </a:r>
            <a:r>
              <a:rPr lang="zh-CN" altLang="en-US" sz="2000" b="1">
                <a:latin typeface="微软雅黑" panose="020B0503020204020204" pitchFamily="34" charset="-122"/>
                <a:ea typeface="微软雅黑" panose="020B0503020204020204" pitchFamily="34" charset="-122"/>
                <a:cs typeface="宋体" panose="02010600030101010101" pitchFamily="2" charset="-122"/>
              </a:rPr>
              <a:t>时</a:t>
            </a:r>
            <a:r>
              <a:rPr lang="zh-CN" altLang="en-US" sz="2000" b="1" smtClean="0">
                <a:solidFill>
                  <a:srgbClr val="FF0000"/>
                </a:solidFill>
                <a:latin typeface="微软雅黑" panose="020B0503020204020204" pitchFamily="34" charset="-122"/>
                <a:ea typeface="微软雅黑" panose="020B0503020204020204" pitchFamily="34" charset="-122"/>
                <a:cs typeface="宋体" panose="02010600030101010101" pitchFamily="2" charset="-122"/>
              </a:rPr>
              <a:t>没有</a:t>
            </a:r>
            <a:r>
              <a:rPr lang="zh-CN" altLang="zh-CN" sz="2000" b="1" smtClean="0">
                <a:latin typeface="微软雅黑" panose="020B0503020204020204" pitchFamily="34" charset="-122"/>
                <a:ea typeface="微软雅黑" panose="020B0503020204020204" pitchFamily="34" charset="-122"/>
                <a:cs typeface="宋体" panose="02010600030101010101" pitchFamily="2" charset="-122"/>
              </a:rPr>
              <a:t>享受</a:t>
            </a: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一次性扣除</a:t>
            </a:r>
            <a:r>
              <a:rPr lang="zh-CN" altLang="zh-CN" sz="2000" b="1" dirty="0">
                <a:latin typeface="微软雅黑" panose="020B0503020204020204" pitchFamily="34" charset="-122"/>
                <a:ea typeface="微软雅黑" panose="020B0503020204020204" pitchFamily="34" charset="-122"/>
                <a:cs typeface="宋体" panose="02010600030101010101" pitchFamily="2" charset="-122"/>
              </a:rPr>
              <a:t>优惠，</a:t>
            </a:r>
            <a:r>
              <a:rPr lang="zh-CN" altLang="en-US" sz="2000" b="1" dirty="0">
                <a:solidFill>
                  <a:srgbClr val="FF0000"/>
                </a:solidFill>
                <a:latin typeface="微软雅黑" panose="020B0503020204020204" pitchFamily="34" charset="-122"/>
                <a:ea typeface="微软雅黑" panose="020B0503020204020204" pitchFamily="34" charset="-122"/>
              </a:rPr>
              <a:t>可以</a:t>
            </a:r>
            <a:r>
              <a:rPr lang="zh-CN" altLang="en-US" sz="2000" b="1" dirty="0">
                <a:solidFill>
                  <a:srgbClr val="000000"/>
                </a:solidFill>
                <a:latin typeface="微软雅黑" panose="020B0503020204020204" pitchFamily="34" charset="-122"/>
                <a:ea typeface="微软雅黑" panose="020B0503020204020204" pitchFamily="34" charset="-122"/>
              </a:rPr>
              <a:t>在企业所得税</a:t>
            </a:r>
            <a:r>
              <a:rPr lang="zh-CN" altLang="en-US" sz="2000" b="1" dirty="0">
                <a:solidFill>
                  <a:srgbClr val="FF0000"/>
                </a:solidFill>
                <a:latin typeface="微软雅黑" panose="020B0503020204020204" pitchFamily="34" charset="-122"/>
                <a:ea typeface="微软雅黑" panose="020B0503020204020204" pitchFamily="34" charset="-122"/>
              </a:rPr>
              <a:t>年度汇算清缴时</a:t>
            </a:r>
            <a:r>
              <a:rPr lang="zh-CN" altLang="en-US" sz="2000" b="1" dirty="0">
                <a:solidFill>
                  <a:srgbClr val="000000"/>
                </a:solidFill>
                <a:latin typeface="微软雅黑" panose="020B0503020204020204" pitchFamily="34" charset="-122"/>
                <a:ea typeface="微软雅黑" panose="020B0503020204020204" pitchFamily="34" charset="-122"/>
              </a:rPr>
              <a:t>，在</a:t>
            </a:r>
            <a:r>
              <a:rPr lang="en-US" altLang="zh-CN" sz="2000" b="1" dirty="0">
                <a:solidFill>
                  <a:srgbClr val="000000"/>
                </a:solidFill>
                <a:latin typeface="微软雅黑" panose="020B0503020204020204" pitchFamily="34" charset="-122"/>
                <a:ea typeface="微软雅黑" panose="020B0503020204020204" pitchFamily="34" charset="-122"/>
              </a:rPr>
              <a:t>《</a:t>
            </a:r>
            <a:r>
              <a:rPr lang="zh-CN" altLang="en-US" sz="2000" b="1" dirty="0">
                <a:solidFill>
                  <a:srgbClr val="000000"/>
                </a:solidFill>
                <a:latin typeface="微软雅黑" panose="020B0503020204020204" pitchFamily="34" charset="-122"/>
                <a:ea typeface="微软雅黑" panose="020B0503020204020204" pitchFamily="34" charset="-122"/>
              </a:rPr>
              <a:t>资产折旧、摊销及纳税调整明细表</a:t>
            </a:r>
            <a:r>
              <a:rPr lang="en-US" altLang="zh-CN" sz="2000" b="1" dirty="0">
                <a:solidFill>
                  <a:srgbClr val="000000"/>
                </a:solidFill>
                <a:latin typeface="微软雅黑" panose="020B0503020204020204" pitchFamily="34" charset="-122"/>
                <a:ea typeface="微软雅黑" panose="020B0503020204020204" pitchFamily="34" charset="-122"/>
              </a:rPr>
              <a:t>》</a:t>
            </a:r>
            <a:r>
              <a:rPr lang="zh-CN" altLang="en-US" sz="2000" b="1" dirty="0">
                <a:solidFill>
                  <a:srgbClr val="000000"/>
                </a:solidFill>
                <a:latin typeface="微软雅黑" panose="020B0503020204020204" pitchFamily="34" charset="-122"/>
                <a:ea typeface="微软雅黑" panose="020B0503020204020204" pitchFamily="34" charset="-122"/>
              </a:rPr>
              <a:t>内进行</a:t>
            </a:r>
            <a:r>
              <a:rPr lang="zh-CN" altLang="en-US" sz="2000" b="1" dirty="0">
                <a:solidFill>
                  <a:srgbClr val="FF0000"/>
                </a:solidFill>
                <a:latin typeface="微软雅黑" panose="020B0503020204020204" pitchFamily="34" charset="-122"/>
                <a:ea typeface="微软雅黑" panose="020B0503020204020204" pitchFamily="34" charset="-122"/>
              </a:rPr>
              <a:t>填报享受该政策。选择两台都享受或者选择其中任何一台</a:t>
            </a:r>
            <a:r>
              <a:rPr lang="zh-CN" altLang="en-US" sz="2000" b="1" dirty="0">
                <a:solidFill>
                  <a:srgbClr val="000000"/>
                </a:solidFill>
                <a:latin typeface="微软雅黑" panose="020B0503020204020204" pitchFamily="34" charset="-122"/>
                <a:ea typeface="微软雅黑" panose="020B0503020204020204" pitchFamily="34" charset="-122"/>
              </a:rPr>
              <a:t>。</a:t>
            </a:r>
            <a:endParaRPr lang="en-US" altLang="zh-CN" sz="2000" b="1" dirty="0">
              <a:solidFill>
                <a:srgbClr val="000000"/>
              </a:solidFill>
              <a:latin typeface="微软雅黑" panose="020B0503020204020204" pitchFamily="34" charset="-122"/>
              <a:ea typeface="微软雅黑" panose="020B0503020204020204" pitchFamily="34" charset="-122"/>
            </a:endParaRPr>
          </a:p>
          <a:p>
            <a:pPr>
              <a:lnSpc>
                <a:spcPct val="150000"/>
              </a:lnSpc>
            </a:pPr>
            <a:r>
              <a:rPr lang="zh-CN" altLang="en-US" sz="2000" b="1" dirty="0">
                <a:solidFill>
                  <a:srgbClr val="333333"/>
                </a:solidFill>
                <a:latin typeface="微软雅黑" panose="020B0503020204020204" pitchFamily="34" charset="-122"/>
                <a:ea typeface="微软雅黑" panose="020B0503020204020204" pitchFamily="34" charset="-122"/>
              </a:rPr>
              <a:t>政策依据：</a:t>
            </a:r>
            <a:endParaRPr lang="en-US" altLang="zh-CN" sz="2000" b="1" dirty="0">
              <a:solidFill>
                <a:srgbClr val="333333"/>
              </a:solidFill>
              <a:latin typeface="微软雅黑" panose="020B0503020204020204" pitchFamily="34" charset="-122"/>
              <a:ea typeface="微软雅黑" panose="020B0503020204020204" pitchFamily="34" charset="-122"/>
            </a:endParaRPr>
          </a:p>
          <a:p>
            <a:pPr>
              <a:lnSpc>
                <a:spcPct val="150000"/>
              </a:lnSpc>
            </a:pPr>
            <a:r>
              <a:rPr lang="en-US" altLang="zh-CN" sz="2000" b="1" dirty="0">
                <a:solidFill>
                  <a:srgbClr val="333333"/>
                </a:solidFill>
                <a:latin typeface="微软雅黑" panose="020B0503020204020204" pitchFamily="34" charset="-122"/>
                <a:ea typeface="微软雅黑" panose="020B0503020204020204" pitchFamily="34" charset="-122"/>
              </a:rPr>
              <a:t>             《</a:t>
            </a:r>
            <a:r>
              <a:rPr lang="zh-CN" altLang="en-US" sz="2000" b="1" dirty="0">
                <a:solidFill>
                  <a:srgbClr val="333333"/>
                </a:solidFill>
                <a:latin typeface="微软雅黑" panose="020B0503020204020204" pitchFamily="34" charset="-122"/>
                <a:ea typeface="微软雅黑" panose="020B0503020204020204" pitchFamily="34" charset="-122"/>
              </a:rPr>
              <a:t>关于设备器具扣除有关企业所得税政策执行问题的公告</a:t>
            </a:r>
            <a:r>
              <a:rPr lang="en-US" altLang="zh-CN" sz="2000" b="1" dirty="0">
                <a:solidFill>
                  <a:srgbClr val="333333"/>
                </a:solidFill>
                <a:latin typeface="微软雅黑" panose="020B0503020204020204" pitchFamily="34" charset="-122"/>
                <a:ea typeface="微软雅黑" panose="020B0503020204020204" pitchFamily="34" charset="-122"/>
              </a:rPr>
              <a:t>》  </a:t>
            </a:r>
            <a:r>
              <a:rPr lang="zh-CN" altLang="zh-CN" sz="2000" b="1" dirty="0">
                <a:latin typeface="微软雅黑" panose="020B0503020204020204" pitchFamily="34" charset="-122"/>
                <a:ea typeface="微软雅黑" panose="020B0503020204020204" pitchFamily="34" charset="-122"/>
                <a:sym typeface="+mn-ea"/>
              </a:rPr>
              <a:t>税务总局</a:t>
            </a:r>
            <a:r>
              <a:rPr lang="zh-CN" altLang="en-US" sz="2000" b="1" dirty="0">
                <a:latin typeface="微软雅黑" panose="020B0503020204020204" pitchFamily="34" charset="-122"/>
                <a:ea typeface="微软雅黑" panose="020B0503020204020204" pitchFamily="34" charset="-122"/>
                <a:sym typeface="+mn-ea"/>
              </a:rPr>
              <a:t>公告</a:t>
            </a:r>
            <a:r>
              <a:rPr lang="en-US" altLang="zh-CN" sz="2000" b="1" dirty="0">
                <a:latin typeface="微软雅黑" panose="020B0503020204020204" pitchFamily="34" charset="-122"/>
                <a:ea typeface="微软雅黑" panose="020B0503020204020204" pitchFamily="34" charset="-122"/>
                <a:sym typeface="+mn-ea"/>
              </a:rPr>
              <a:t>2018</a:t>
            </a:r>
            <a:r>
              <a:rPr lang="zh-CN" altLang="zh-CN" sz="2000" b="1" dirty="0">
                <a:latin typeface="微软雅黑" panose="020B0503020204020204" pitchFamily="34" charset="-122"/>
                <a:ea typeface="微软雅黑" panose="020B0503020204020204" pitchFamily="34" charset="-122"/>
                <a:sym typeface="+mn-ea"/>
              </a:rPr>
              <a:t>年第</a:t>
            </a:r>
            <a:r>
              <a:rPr lang="en-US" altLang="zh-CN" sz="2000" b="1" dirty="0">
                <a:latin typeface="微软雅黑" panose="020B0503020204020204" pitchFamily="34" charset="-122"/>
                <a:ea typeface="微软雅黑" panose="020B0503020204020204" pitchFamily="34" charset="-122"/>
                <a:sym typeface="+mn-ea"/>
              </a:rPr>
              <a:t>46</a:t>
            </a:r>
            <a:r>
              <a:rPr lang="zh-CN" altLang="zh-CN" sz="2000" b="1" dirty="0">
                <a:latin typeface="微软雅黑" panose="020B0503020204020204" pitchFamily="34" charset="-122"/>
                <a:ea typeface="微软雅黑" panose="020B0503020204020204" pitchFamily="34" charset="-122"/>
                <a:sym typeface="+mn-ea"/>
              </a:rPr>
              <a:t>号</a:t>
            </a:r>
            <a:endParaRPr lang="en-US" altLang="zh-CN" sz="2000" b="1" dirty="0">
              <a:latin typeface="微软雅黑" panose="020B0503020204020204" charset="-122"/>
              <a:ea typeface="微软雅黑" panose="020B0503020204020204" charset="-122"/>
              <a:sym typeface="+mn-ea"/>
            </a:endParaRPr>
          </a:p>
          <a:p>
            <a:pPr>
              <a:lnSpc>
                <a:spcPct val="150000"/>
              </a:lnSpc>
            </a:pPr>
            <a:r>
              <a:rPr lang="en-US" altLang="zh-CN" sz="2000" b="1" dirty="0">
                <a:solidFill>
                  <a:srgbClr val="333333"/>
                </a:solidFill>
                <a:latin typeface="Microsoft YaHei" panose="020B0503020204020204" pitchFamily="34" charset="-122"/>
                <a:ea typeface="Microsoft YaHei" panose="020B0503020204020204" pitchFamily="34" charset="-122"/>
              </a:rPr>
              <a:t>             《</a:t>
            </a:r>
            <a:r>
              <a:rPr lang="zh-CN" altLang="en-US" sz="2000" b="1" dirty="0">
                <a:solidFill>
                  <a:srgbClr val="333333"/>
                </a:solidFill>
                <a:latin typeface="Microsoft YaHei" panose="020B0503020204020204" pitchFamily="34" charset="-122"/>
                <a:ea typeface="Microsoft YaHei" panose="020B0503020204020204" pitchFamily="34" charset="-122"/>
              </a:rPr>
              <a:t>固定资产税前扣除相关热点问答</a:t>
            </a:r>
            <a:r>
              <a:rPr lang="en-US" altLang="zh-CN" sz="2000" b="1" dirty="0">
                <a:solidFill>
                  <a:srgbClr val="333333"/>
                </a:solidFill>
                <a:latin typeface="Microsoft YaHei" panose="020B0503020204020204" pitchFamily="34" charset="-122"/>
                <a:ea typeface="Microsoft YaHei" panose="020B0503020204020204" pitchFamily="34" charset="-122"/>
              </a:rPr>
              <a:t>》</a:t>
            </a:r>
            <a:r>
              <a:rPr lang="zh-CN" altLang="en-US" sz="2000" b="1" dirty="0">
                <a:solidFill>
                  <a:srgbClr val="333333"/>
                </a:solidFill>
                <a:latin typeface="Microsoft YaHei" panose="020B0503020204020204" pitchFamily="34" charset="-122"/>
                <a:ea typeface="Microsoft YaHei" panose="020B0503020204020204" pitchFamily="34" charset="-122"/>
              </a:rPr>
              <a:t>上海税务微信</a:t>
            </a:r>
            <a:r>
              <a:rPr lang="en-US" altLang="zh-CN" sz="2000" b="1" dirty="0">
                <a:solidFill>
                  <a:srgbClr val="333333"/>
                </a:solidFill>
                <a:latin typeface="Microsoft YaHei" panose="020B0503020204020204" pitchFamily="34" charset="-122"/>
                <a:ea typeface="Microsoft YaHei" panose="020B0503020204020204" pitchFamily="34" charset="-122"/>
              </a:rPr>
              <a:t>2022.3.15</a:t>
            </a:r>
            <a:endParaRPr lang="zh-CN" altLang="en-US" sz="2000" b="1" dirty="0">
              <a:solidFill>
                <a:schemeClr val="bg1"/>
              </a:solidFill>
              <a:latin typeface="微软雅黑" panose="020B0503020204020204" charset="-122"/>
              <a:ea typeface="微软雅黑" panose="020B0503020204020204" charset="-122"/>
              <a:cs typeface="Segoe UI Light" panose="020B0502040204020203" charset="0"/>
            </a:endParaRPr>
          </a:p>
        </p:txBody>
      </p:sp>
    </p:spTree>
    <p:extLst>
      <p:ext uri="{BB962C8B-B14F-4D97-AF65-F5344CB8AC3E}">
        <p14:creationId xmlns:p14="http://schemas.microsoft.com/office/powerpoint/2010/main" val="33658118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strips(downRight)">
                                      <p:cBhvr>
                                        <p:cTn id="7" dur="500"/>
                                        <p:tgtEl>
                                          <p:spTgt spid="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00">
                                            <p:txEl>
                                              <p:pRg st="1" end="1"/>
                                            </p:txEl>
                                          </p:spTgt>
                                        </p:tgtEl>
                                        <p:attrNameLst>
                                          <p:attrName>style.visibility</p:attrName>
                                        </p:attrNameLst>
                                      </p:cBhvr>
                                      <p:to>
                                        <p:strVal val="visible"/>
                                      </p:to>
                                    </p:set>
                                    <p:animEffect transition="in" filter="strips(downRight)">
                                      <p:cBhvr>
                                        <p:cTn id="12" dur="500"/>
                                        <p:tgtEl>
                                          <p:spTgt spid="1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00">
                                            <p:txEl>
                                              <p:pRg st="2" end="2"/>
                                            </p:txEl>
                                          </p:spTgt>
                                        </p:tgtEl>
                                        <p:attrNameLst>
                                          <p:attrName>style.visibility</p:attrName>
                                        </p:attrNameLst>
                                      </p:cBhvr>
                                      <p:to>
                                        <p:strVal val="visible"/>
                                      </p:to>
                                    </p:set>
                                    <p:animEffect transition="in" filter="wipe(up)">
                                      <p:cBhvr>
                                        <p:cTn id="17" dur="500"/>
                                        <p:tgtEl>
                                          <p:spTgt spid="100">
                                            <p:txEl>
                                              <p:pRg st="2" end="2"/>
                                            </p:txEl>
                                          </p:spTgt>
                                        </p:tgtEl>
                                      </p:cBhvr>
                                    </p:animEffect>
                                  </p:childTnLst>
                                </p:cTn>
                              </p:par>
                              <p:par>
                                <p:cTn id="18" presetID="22" presetClass="entr" presetSubtype="1" fill="hold" nodeType="withEffect">
                                  <p:stCondLst>
                                    <p:cond delay="0"/>
                                  </p:stCondLst>
                                  <p:childTnLst>
                                    <p:set>
                                      <p:cBhvr>
                                        <p:cTn id="19" dur="1" fill="hold">
                                          <p:stCondLst>
                                            <p:cond delay="0"/>
                                          </p:stCondLst>
                                        </p:cTn>
                                        <p:tgtEl>
                                          <p:spTgt spid="100">
                                            <p:txEl>
                                              <p:pRg st="3" end="3"/>
                                            </p:txEl>
                                          </p:spTgt>
                                        </p:tgtEl>
                                        <p:attrNameLst>
                                          <p:attrName>style.visibility</p:attrName>
                                        </p:attrNameLst>
                                      </p:cBhvr>
                                      <p:to>
                                        <p:strVal val="visible"/>
                                      </p:to>
                                    </p:set>
                                    <p:animEffect transition="in" filter="wipe(up)">
                                      <p:cBhvr>
                                        <p:cTn id="20" dur="500"/>
                                        <p:tgtEl>
                                          <p:spTgt spid="100">
                                            <p:txEl>
                                              <p:pRg st="3" end="3"/>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100">
                                            <p:txEl>
                                              <p:pRg st="4" end="4"/>
                                            </p:txEl>
                                          </p:spTgt>
                                        </p:tgtEl>
                                        <p:attrNameLst>
                                          <p:attrName>style.visibility</p:attrName>
                                        </p:attrNameLst>
                                      </p:cBhvr>
                                      <p:to>
                                        <p:strVal val="visible"/>
                                      </p:to>
                                    </p:set>
                                    <p:animEffect transition="in" filter="wipe(up)">
                                      <p:cBhvr>
                                        <p:cTn id="23" dur="500"/>
                                        <p:tgtEl>
                                          <p:spTgt spid="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xmlns="" id="{BE30C190-E3CA-61C3-D559-616721070639}"/>
            </a:ext>
          </a:extLst>
        </p:cNvPr>
        <p:cNvGrpSpPr/>
        <p:nvPr/>
      </p:nvGrpSpPr>
      <p:grpSpPr>
        <a:xfrm>
          <a:off x="0" y="0"/>
          <a:ext cx="0" cy="0"/>
          <a:chOff x="0" y="0"/>
          <a:chExt cx="0" cy="0"/>
        </a:xfrm>
      </p:grpSpPr>
      <p:sp>
        <p:nvSpPr>
          <p:cNvPr id="22" name="L 形 21">
            <a:extLst>
              <a:ext uri="{FF2B5EF4-FFF2-40B4-BE49-F238E27FC236}">
                <a16:creationId xmlns:a16="http://schemas.microsoft.com/office/drawing/2014/main" xmlns="" id="{0FF65327-44AC-42D2-B6A7-E6F710390CD6}"/>
              </a:ext>
            </a:extLst>
          </p:cNvPr>
          <p:cNvSpPr/>
          <p:nvPr/>
        </p:nvSpPr>
        <p:spPr>
          <a:xfrm rot="13498344">
            <a:off x="533400" y="290601"/>
            <a:ext cx="192617" cy="192617"/>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3" name="L 形 22">
            <a:extLst>
              <a:ext uri="{FF2B5EF4-FFF2-40B4-BE49-F238E27FC236}">
                <a16:creationId xmlns:a16="http://schemas.microsoft.com/office/drawing/2014/main" xmlns="" id="{502047EB-5C21-0136-E7D2-2887CDA4F7D9}"/>
              </a:ext>
            </a:extLst>
          </p:cNvPr>
          <p:cNvSpPr/>
          <p:nvPr/>
        </p:nvSpPr>
        <p:spPr>
          <a:xfrm rot="13498344">
            <a:off x="713317" y="290601"/>
            <a:ext cx="192616" cy="192617"/>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24" name="L 形 23">
            <a:extLst>
              <a:ext uri="{FF2B5EF4-FFF2-40B4-BE49-F238E27FC236}">
                <a16:creationId xmlns:a16="http://schemas.microsoft.com/office/drawing/2014/main" xmlns="" id="{9EA6797A-0606-2A83-8D23-AD99555B5B70}"/>
              </a:ext>
            </a:extLst>
          </p:cNvPr>
          <p:cNvSpPr/>
          <p:nvPr/>
        </p:nvSpPr>
        <p:spPr>
          <a:xfrm rot="13498344">
            <a:off x="353484" y="269336"/>
            <a:ext cx="192616" cy="192617"/>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p>
        </p:txBody>
      </p:sp>
      <p:sp>
        <p:nvSpPr>
          <p:cNvPr id="4" name="Title 1">
            <a:extLst>
              <a:ext uri="{FF2B5EF4-FFF2-40B4-BE49-F238E27FC236}">
                <a16:creationId xmlns:a16="http://schemas.microsoft.com/office/drawing/2014/main" xmlns="" id="{DDFC5309-7AE3-3394-E23F-0B0F2048C40C}"/>
              </a:ext>
            </a:extLst>
          </p:cNvPr>
          <p:cNvSpPr txBox="1"/>
          <p:nvPr/>
        </p:nvSpPr>
        <p:spPr>
          <a:xfrm>
            <a:off x="1143000" y="133968"/>
            <a:ext cx="7864475" cy="506095"/>
          </a:xfrm>
          <a:prstGeom prst="rect">
            <a:avLst/>
          </a:prstGeom>
        </p:spPr>
        <p:txBody>
          <a:bodyPr lIns="0" rIns="0" anchor="ctr"/>
          <a:lstStyle>
            <a:lvl1pPr algn="ctr" defTabSz="914400" rtl="0" eaLnBrk="1" latinLnBrk="0" hangingPunct="1">
              <a:spcBef>
                <a:spcPct val="0"/>
              </a:spcBef>
              <a:buNone/>
              <a:defRPr sz="3000" b="0" kern="1200">
                <a:solidFill>
                  <a:schemeClr val="accent1"/>
                </a:solidFill>
                <a:latin typeface="U.S. 101" pitchFamily="2" charset="0"/>
                <a:ea typeface="Roboto" panose="02000000000000000000" pitchFamily="2" charset="0"/>
                <a:cs typeface="Open Sans Light" pitchFamily="34" charset="0"/>
              </a:defRPr>
            </a:lvl1pPr>
          </a:lstStyle>
          <a:p>
            <a:pPr algn="l"/>
            <a:r>
              <a:rPr lang="zh-CN" altLang="en-US" sz="2000" b="1" dirty="0">
                <a:solidFill>
                  <a:schemeClr val="bg1"/>
                </a:solidFill>
                <a:latin typeface="微软雅黑" panose="020B0503020204020204" charset="-122"/>
                <a:ea typeface="微软雅黑" panose="020B0503020204020204" charset="-122"/>
                <a:cs typeface="Segoe UI Light" panose="020B0502040204020203" charset="0"/>
              </a:rPr>
              <a:t>固定资产一次性扣除政策内容解读</a:t>
            </a:r>
          </a:p>
        </p:txBody>
      </p:sp>
      <p:sp>
        <p:nvSpPr>
          <p:cNvPr id="14" name="矩形 13">
            <a:extLst>
              <a:ext uri="{FF2B5EF4-FFF2-40B4-BE49-F238E27FC236}">
                <a16:creationId xmlns:a16="http://schemas.microsoft.com/office/drawing/2014/main" xmlns="" id="{A6494FAD-A120-2C16-5D79-8F8CEDA89EDE}"/>
              </a:ext>
            </a:extLst>
          </p:cNvPr>
          <p:cNvSpPr/>
          <p:nvPr/>
        </p:nvSpPr>
        <p:spPr>
          <a:xfrm>
            <a:off x="2454645" y="5557393"/>
            <a:ext cx="8943975" cy="398780"/>
          </a:xfrm>
          <a:prstGeom prst="rect">
            <a:avLst/>
          </a:prstGeom>
        </p:spPr>
        <p:txBody>
          <a:bodyPr wrap="square">
            <a:spAutoFit/>
          </a:bodyPr>
          <a:lstStyle/>
          <a:p>
            <a:pPr>
              <a:lnSpc>
                <a:spcPct val="125000"/>
              </a:lnSpc>
            </a:pPr>
            <a:r>
              <a:rPr sz="1600" b="1" dirty="0">
                <a:latin typeface="微软雅黑" panose="020B0503020204020204" charset="-122"/>
                <a:ea typeface="微软雅黑" panose="020B0503020204020204" charset="-122"/>
                <a:cs typeface="微软雅黑" panose="020B0503020204020204" charset="-122"/>
              </a:rPr>
              <a:t> </a:t>
            </a:r>
          </a:p>
        </p:txBody>
      </p:sp>
      <p:sp>
        <p:nvSpPr>
          <p:cNvPr id="6" name="文本框 5">
            <a:extLst>
              <a:ext uri="{FF2B5EF4-FFF2-40B4-BE49-F238E27FC236}">
                <a16:creationId xmlns:a16="http://schemas.microsoft.com/office/drawing/2014/main" xmlns="" id="{539B2318-108F-01CF-A111-0481D5F5D988}"/>
              </a:ext>
            </a:extLst>
          </p:cNvPr>
          <p:cNvSpPr txBox="1"/>
          <p:nvPr/>
        </p:nvSpPr>
        <p:spPr>
          <a:xfrm>
            <a:off x="1143000" y="944548"/>
            <a:ext cx="9842176" cy="4308359"/>
          </a:xfrm>
          <a:prstGeom prst="rect">
            <a:avLst/>
          </a:prstGeom>
          <a:noFill/>
        </p:spPr>
        <p:txBody>
          <a:bodyPr wrap="square">
            <a:spAutoFit/>
          </a:bodyPr>
          <a:lstStyle/>
          <a:p>
            <a:pPr>
              <a:lnSpc>
                <a:spcPct val="200000"/>
              </a:lnSpc>
            </a:pPr>
            <a:r>
              <a:rPr lang="zh-CN" altLang="en-US" sz="2000" b="1" dirty="0">
                <a:latin typeface="微软雅黑" panose="020B0503020204020204" pitchFamily="34" charset="-122"/>
                <a:ea typeface="微软雅黑" panose="020B0503020204020204" pitchFamily="34" charset="-122"/>
              </a:rPr>
              <a:t>     政策要点二：</a:t>
            </a:r>
            <a:endParaRPr lang="en-US" altLang="zh-CN" sz="2000" b="1" dirty="0">
              <a:latin typeface="微软雅黑" panose="020B0503020204020204" pitchFamily="34" charset="-122"/>
              <a:ea typeface="微软雅黑" panose="020B0503020204020204" pitchFamily="34" charset="-122"/>
            </a:endParaRPr>
          </a:p>
          <a:p>
            <a:pPr algn="l">
              <a:lnSpc>
                <a:spcPct val="200000"/>
              </a:lnSpc>
            </a:pPr>
            <a:r>
              <a:rPr lang="zh-CN" altLang="en-US" sz="2000" b="1" dirty="0">
                <a:solidFill>
                  <a:srgbClr val="000000"/>
                </a:solidFill>
                <a:latin typeface="微软雅黑" panose="020B0503020204020204" pitchFamily="34" charset="-122"/>
                <a:ea typeface="微软雅黑" panose="020B0503020204020204" pitchFamily="34" charset="-122"/>
              </a:rPr>
              <a:t>     固定资产一次性扣除如何选择：</a:t>
            </a:r>
            <a:endParaRPr lang="en-US" altLang="zh-CN" sz="2000" b="1" i="0" dirty="0">
              <a:solidFill>
                <a:srgbClr val="000000"/>
              </a:solidFill>
              <a:effectLst/>
              <a:latin typeface="微软雅黑" panose="020B0503020204020204" pitchFamily="34" charset="-122"/>
              <a:ea typeface="微软雅黑" panose="020B0503020204020204" pitchFamily="34" charset="-122"/>
            </a:endParaRPr>
          </a:p>
          <a:p>
            <a:pPr algn="l">
              <a:lnSpc>
                <a:spcPct val="200000"/>
              </a:lnSpc>
            </a:pPr>
            <a:r>
              <a:rPr lang="zh-CN" altLang="en-US" sz="2000" b="1" dirty="0">
                <a:latin typeface="微软雅黑" panose="020B0503020204020204" pitchFamily="34" charset="-122"/>
                <a:ea typeface="微软雅黑" panose="020B0503020204020204" pitchFamily="34" charset="-122"/>
                <a:cs typeface="宋体" panose="02010600030101010101" pitchFamily="2" charset="-122"/>
              </a:rPr>
              <a:t>     一般情况下，</a:t>
            </a:r>
            <a:r>
              <a:rPr lang="zh-CN" altLang="en-US" sz="2000" b="1" dirty="0">
                <a:solidFill>
                  <a:srgbClr val="000000"/>
                </a:solidFill>
                <a:latin typeface="微软雅黑" panose="020B0503020204020204" pitchFamily="34" charset="-122"/>
                <a:ea typeface="微软雅黑" panose="020B0503020204020204" pitchFamily="34" charset="-122"/>
              </a:rPr>
              <a:t>企业选择一次性扣除政策时，需要考虑企业所处经济形势、财务能力和</a:t>
            </a:r>
            <a:r>
              <a:rPr lang="zh-CN" altLang="en-US" sz="2000" b="1" dirty="0">
                <a:solidFill>
                  <a:srgbClr val="FF0000"/>
                </a:solidFill>
                <a:latin typeface="微软雅黑" panose="020B0503020204020204" pitchFamily="34" charset="-122"/>
                <a:ea typeface="微软雅黑" panose="020B0503020204020204" pitchFamily="34" charset="-122"/>
              </a:rPr>
              <a:t>盈利能力</a:t>
            </a:r>
            <a:r>
              <a:rPr lang="zh-CN" altLang="en-US" sz="2000" b="1" dirty="0">
                <a:solidFill>
                  <a:srgbClr val="00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当前税收优惠政策</a:t>
            </a:r>
            <a:r>
              <a:rPr lang="zh-CN" altLang="en-US" sz="2000" b="1" dirty="0">
                <a:solidFill>
                  <a:srgbClr val="000000"/>
                </a:solidFill>
                <a:latin typeface="微软雅黑" panose="020B0503020204020204" pitchFamily="34" charset="-122"/>
                <a:ea typeface="微软雅黑" panose="020B0503020204020204" pitchFamily="34" charset="-122"/>
              </a:rPr>
              <a:t>综合考虑各种因素，以便选择</a:t>
            </a:r>
            <a:r>
              <a:rPr lang="zh-CN" altLang="en-US" sz="2000" b="1" dirty="0">
                <a:solidFill>
                  <a:srgbClr val="FF0000"/>
                </a:solidFill>
                <a:latin typeface="微软雅黑" panose="020B0503020204020204" pitchFamily="34" charset="-122"/>
                <a:ea typeface="微软雅黑" panose="020B0503020204020204" pitchFamily="34" charset="-122"/>
              </a:rPr>
              <a:t>最合适</a:t>
            </a:r>
            <a:r>
              <a:rPr lang="zh-CN" altLang="en-US" sz="2000" b="1" dirty="0">
                <a:solidFill>
                  <a:srgbClr val="000000"/>
                </a:solidFill>
                <a:latin typeface="微软雅黑" panose="020B0503020204020204" pitchFamily="34" charset="-122"/>
                <a:ea typeface="微软雅黑" panose="020B0503020204020204" pitchFamily="34" charset="-122"/>
              </a:rPr>
              <a:t>的扣除方案，给企业带来更多的税收优惠，从而来降低税负和提高企业进竞争力。</a:t>
            </a:r>
            <a:endParaRPr lang="en-US" altLang="zh-CN" sz="2000" dirty="0">
              <a:solidFill>
                <a:srgbClr val="000000"/>
              </a:solidFill>
              <a:latin typeface="Microsoft YaHei" panose="020B0503020204020204" pitchFamily="34" charset="-122"/>
              <a:ea typeface="Microsoft YaHei" panose="020B0503020204020204" pitchFamily="34" charset="-122"/>
            </a:endParaRPr>
          </a:p>
          <a:p>
            <a:pPr algn="l" fontAlgn="ctr">
              <a:lnSpc>
                <a:spcPct val="200000"/>
              </a:lnSpc>
            </a:pPr>
            <a:r>
              <a:rPr lang="en-US" altLang="zh-CN" sz="2000" kern="0" dirty="0">
                <a:solidFill>
                  <a:srgbClr val="000000"/>
                </a:solidFill>
                <a:effectLst/>
                <a:latin typeface="等线" panose="02010600030101010101" pitchFamily="2" charset="-122"/>
                <a:ea typeface="微软雅黑" panose="020B0503020204020204" pitchFamily="34" charset="-122"/>
                <a:cs typeface="宋体" panose="02010600030101010101" pitchFamily="2" charset="-122"/>
              </a:rPr>
              <a:t>   </a:t>
            </a:r>
            <a:endParaRPr lang="zh-CN" altLang="en-US" sz="2000" b="1" dirty="0">
              <a:latin typeface="微软雅黑" panose="020B0503020204020204" pitchFamily="34" charset="-122"/>
              <a:ea typeface="微软雅黑" panose="020B0503020204020204" pitchFamily="34" charset="-122"/>
            </a:endParaRPr>
          </a:p>
          <a:p>
            <a:pPr>
              <a:lnSpc>
                <a:spcPct val="200000"/>
              </a:lnSpc>
            </a:pPr>
            <a:r>
              <a:rPr lang="zh-CN" altLang="en-US" sz="2000" b="1" dirty="0">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val="124682998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up)">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6ad40fb8-d8af-4874-814a-a7772730e791"/>
  <p:tag name="COMMONDATA" val="eyJoZGlkIjoiZGNjNmUwOTdlOTdhZmFiNTJhOGFhMjIwODU1YWE4MjQ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第一PPT，www.1ppt.com">
  <a:themeElements>
    <a:clrScheme name="奥斯汀">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D9D9">
            <a:alpha val="50196"/>
          </a:srgb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1112</Words>
  <Application>Microsoft Office PowerPoint</Application>
  <PresentationFormat>自定义</PresentationFormat>
  <Paragraphs>85</Paragraphs>
  <Slides>9</Slides>
  <Notes>7</Notes>
  <HiddenSlides>0</HiddenSlides>
  <MMClips>0</MMClips>
  <ScaleCrop>false</ScaleCrop>
  <HeadingPairs>
    <vt:vector size="4" baseType="variant">
      <vt:variant>
        <vt:lpstr>主题</vt:lpstr>
      </vt:variant>
      <vt:variant>
        <vt:i4>2</vt:i4>
      </vt:variant>
      <vt:variant>
        <vt:lpstr>幻灯片标题</vt:lpstr>
      </vt:variant>
      <vt:variant>
        <vt:i4>9</vt:i4>
      </vt:variant>
    </vt:vector>
  </HeadingPairs>
  <TitlesOfParts>
    <vt:vector size="11" baseType="lpstr">
      <vt:lpstr>Office 主题</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servyou</dc:creator>
  <cp:lastModifiedBy>Administrator</cp:lastModifiedBy>
  <cp:revision>747</cp:revision>
  <dcterms:created xsi:type="dcterms:W3CDTF">2019-10-31T02:35:00Z</dcterms:created>
  <dcterms:modified xsi:type="dcterms:W3CDTF">2024-03-07T02:16:43Z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ICV">
    <vt:lpwstr>E71CB9F28A554AB1B84206BDBE22EE91</vt:lpwstr>
  </property>
</Properties>
</file>