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8" d="100"/>
          <a:sy n="118" d="100"/>
        </p:scale>
        <p:origin x="-132"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a:xfrm>
            <a:off x="5332412" y="5883275"/>
            <a:ext cx="4324044" cy="365125"/>
          </a:xfrm>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86413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368761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905984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1000663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41868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269187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860839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337167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713718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a:xfrm>
            <a:off x="10951856" y="5867131"/>
            <a:ext cx="551167" cy="365125"/>
          </a:xfrm>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55514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385923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1420840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403884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1958287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20712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651612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1885952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duotone>
              <a:schemeClr val="bg2">
                <a:shade val="76000"/>
                <a:satMod val="180000"/>
              </a:schemeClr>
              <a:schemeClr val="bg2">
                <a:tint val="80000"/>
                <a:satMod val="120000"/>
                <a:lumMod val="180000"/>
              </a:schemeClr>
            </a:duotone>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rot="16200000">
            <a:off x="5242976" y="-91027"/>
            <a:ext cx="1706049" cy="12192003"/>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zh-CN" alt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E28DFF7-BA5B-40E8-B747-8DFCA2213265}" type="slidenum">
              <a:rPr lang="zh-CN" altLang="en-US" smtClean="0"/>
              <a:t>‹#›</a:t>
            </a:fld>
            <a:endParaRPr lang="zh-CN" altLang="en-US"/>
          </a:p>
        </p:txBody>
      </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zh-CN" altLang="en-US" dirty="0"/>
              <a:t>单击此处编辑母版标题样式</a:t>
            </a:r>
            <a:endParaRPr lang="en-US" dirty="0"/>
          </a:p>
        </p:txBody>
      </p:sp>
      <p:sp>
        <p:nvSpPr>
          <p:cNvPr id="15" name="文本框 14">
            <a:extLst>
              <a:ext uri="{FF2B5EF4-FFF2-40B4-BE49-F238E27FC236}">
                <a16:creationId xmlns="" xmlns:a16="http://schemas.microsoft.com/office/drawing/2014/main" id="{0E8EA907-D8B4-7C1D-2367-B7EF72F6E48F}"/>
              </a:ext>
            </a:extLst>
          </p:cNvPr>
          <p:cNvSpPr txBox="1"/>
          <p:nvPr userDrawn="1"/>
        </p:nvSpPr>
        <p:spPr>
          <a:xfrm>
            <a:off x="161691" y="109835"/>
            <a:ext cx="6096000"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ACCBF9">
                    <a:lumMod val="50000"/>
                  </a:srgbClr>
                </a:solidFill>
                <a:effectLst/>
                <a:uLnTx/>
                <a:uFillTx/>
                <a:latin typeface="Calibri"/>
                <a:ea typeface="宋体" panose="02010600030101010101" pitchFamily="2" charset="-122"/>
                <a:cs typeface="+mn-cs"/>
              </a:rPr>
              <a:t>个人所得税专项扣除</a:t>
            </a:r>
            <a:r>
              <a:rPr kumimoji="0" lang="en-US" altLang="zh-CN" sz="2400" b="0" i="0" u="none" strike="noStrike" kern="1200" cap="none" spc="0" normalizeH="0" baseline="0" noProof="0" dirty="0">
                <a:ln>
                  <a:noFill/>
                </a:ln>
                <a:solidFill>
                  <a:srgbClr val="ACCBF9">
                    <a:lumMod val="50000"/>
                  </a:srgbClr>
                </a:solidFill>
                <a:effectLst/>
                <a:uLnTx/>
                <a:uFillTx/>
                <a:latin typeface="Calibri"/>
                <a:ea typeface="宋体" panose="02010600030101010101" pitchFamily="2" charset="-122"/>
                <a:cs typeface="+mn-cs"/>
              </a:rPr>
              <a:t>-</a:t>
            </a:r>
            <a:r>
              <a:rPr kumimoji="0" lang="zh-CN" altLang="en-US" sz="2400" b="0" i="0" u="none" strike="noStrike" kern="1200" cap="none" spc="0" normalizeH="0" baseline="0" noProof="0" dirty="0">
                <a:ln>
                  <a:noFill/>
                </a:ln>
                <a:solidFill>
                  <a:srgbClr val="ACCBF9">
                    <a:lumMod val="50000"/>
                  </a:srgbClr>
                </a:solidFill>
                <a:effectLst/>
                <a:uLnTx/>
                <a:uFillTx/>
                <a:latin typeface="Calibri"/>
                <a:ea typeface="宋体" panose="02010600030101010101" pitchFamily="2" charset="-122"/>
                <a:cs typeface="+mn-cs"/>
              </a:rPr>
              <a:t>扣除的时间节点</a:t>
            </a:r>
          </a:p>
        </p:txBody>
      </p:sp>
    </p:spTree>
    <p:extLst>
      <p:ext uri="{BB962C8B-B14F-4D97-AF65-F5344CB8AC3E}">
        <p14:creationId xmlns:p14="http://schemas.microsoft.com/office/powerpoint/2010/main" val="426386785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 xmlns:a16="http://schemas.microsoft.com/office/drawing/2014/main" id="{74AEF010-4D06-A22E-8144-4784E51195EE}"/>
              </a:ext>
            </a:extLst>
          </p:cNvPr>
          <p:cNvSpPr txBox="1">
            <a:spLocks/>
          </p:cNvSpPr>
          <p:nvPr/>
        </p:nvSpPr>
        <p:spPr>
          <a:xfrm>
            <a:off x="1116856" y="1462117"/>
            <a:ext cx="10225548" cy="1816510"/>
          </a:xfrm>
          <a:prstGeom prst="rect">
            <a:avLst/>
          </a:prstGeom>
        </p:spPr>
        <p:txBody>
          <a:bodyPr>
            <a:normAutofit fontScale="975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R="0" lvl="0" algn="ctr" defTabSz="457200" rtl="0" eaLnBrk="1" fontAlgn="auto" latinLnBrk="0" hangingPunct="1">
              <a:lnSpc>
                <a:spcPct val="100000"/>
              </a:lnSpc>
              <a:spcBef>
                <a:spcPct val="0"/>
              </a:spcBef>
              <a:spcAft>
                <a:spcPts val="0"/>
              </a:spcAft>
              <a:buClrTx/>
              <a:buSzTx/>
              <a:buFontTx/>
              <a:buNone/>
              <a:tabLst/>
              <a:defRPr/>
            </a:pPr>
            <a:r>
              <a:rPr kumimoji="0" lang="zh-CN" altLang="zh-CN" sz="27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如何理解</a:t>
            </a:r>
            <a:r>
              <a:rPr kumimoji="0" lang="en-US" altLang="zh-CN" sz="27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&lt;</a:t>
            </a:r>
            <a:r>
              <a:rPr kumimoji="0" lang="zh-CN" altLang="zh-CN" sz="27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个人所得税专项附加扣除暂行办法的通知》中第二章</a:t>
            </a:r>
            <a:r>
              <a:rPr kumimoji="0" lang="en-US" altLang="zh-CN" sz="27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
            </a:r>
            <a:br>
              <a:rPr kumimoji="0" lang="en-US" altLang="zh-CN" sz="27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br>
            <a:r>
              <a:rPr kumimoji="0" lang="zh-CN" altLang="zh-CN" sz="1100" b="0" i="0" u="none" strike="noStrike" kern="1200" cap="none" spc="0" normalizeH="0" baseline="0" noProof="0" dirty="0">
                <a:ln w="3175" cmpd="sng">
                  <a:noFill/>
                </a:ln>
                <a:solidFill>
                  <a:sysClr val="windowText" lastClr="000000"/>
                </a:solidFill>
                <a:effectLst/>
                <a:uLnTx/>
                <a:uFillTx/>
                <a:latin typeface="宋体" panose="02010600030101010101" pitchFamily="2" charset="-122"/>
                <a:ea typeface="宋体" panose="02010600030101010101" pitchFamily="2" charset="-122"/>
                <a:cs typeface="宋体" panose="02010600030101010101" pitchFamily="2" charset="-122"/>
              </a:rPr>
              <a:t/>
            </a:r>
            <a:br>
              <a:rPr kumimoji="0" lang="zh-CN" altLang="zh-CN" sz="1100" b="0" i="0" u="none" strike="noStrike" kern="1200" cap="none" spc="0" normalizeH="0" baseline="0" noProof="0" dirty="0">
                <a:ln w="3175" cmpd="sng">
                  <a:noFill/>
                </a:ln>
                <a:solidFill>
                  <a:sysClr val="windowText" lastClr="000000"/>
                </a:solidFill>
                <a:effectLst/>
                <a:uLnTx/>
                <a:uFillTx/>
                <a:latin typeface="宋体" panose="02010600030101010101" pitchFamily="2" charset="-122"/>
                <a:ea typeface="宋体" panose="02010600030101010101" pitchFamily="2" charset="-122"/>
                <a:cs typeface="宋体" panose="02010600030101010101" pitchFamily="2" charset="-122"/>
              </a:rPr>
            </a:br>
            <a:r>
              <a:rPr kumimoji="0" lang="en-US" altLang="zh-CN" sz="24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 </a:t>
            </a:r>
            <a:r>
              <a:rPr kumimoji="0" lang="zh-CN" altLang="zh-CN" sz="1100" b="0" i="0" u="none" strike="noStrike" kern="1200" cap="none" spc="0" normalizeH="0" baseline="0" noProof="0" dirty="0">
                <a:ln w="3175" cmpd="sng">
                  <a:noFill/>
                </a:ln>
                <a:solidFill>
                  <a:sysClr val="windowText" lastClr="000000"/>
                </a:solidFill>
                <a:effectLst/>
                <a:uLnTx/>
                <a:uFillTx/>
                <a:latin typeface="宋体" panose="02010600030101010101" pitchFamily="2" charset="-122"/>
                <a:ea typeface="宋体" panose="02010600030101010101" pitchFamily="2" charset="-122"/>
                <a:cs typeface="宋体" panose="02010600030101010101" pitchFamily="2" charset="-122"/>
              </a:rPr>
              <a:t/>
            </a:r>
            <a:br>
              <a:rPr kumimoji="0" lang="zh-CN" altLang="zh-CN" sz="1100" b="0" i="0" u="none" strike="noStrike" kern="1200" cap="none" spc="0" normalizeH="0" baseline="0" noProof="0" dirty="0">
                <a:ln w="3175" cmpd="sng">
                  <a:noFill/>
                </a:ln>
                <a:solidFill>
                  <a:sysClr val="windowText" lastClr="000000"/>
                </a:solidFill>
                <a:effectLst/>
                <a:uLnTx/>
                <a:uFillTx/>
                <a:latin typeface="宋体" panose="02010600030101010101" pitchFamily="2" charset="-122"/>
                <a:ea typeface="宋体" panose="02010600030101010101" pitchFamily="2" charset="-122"/>
                <a:cs typeface="宋体" panose="02010600030101010101" pitchFamily="2" charset="-122"/>
              </a:rPr>
            </a:br>
            <a:r>
              <a:rPr kumimoji="0" lang="zh-CN" altLang="zh-CN" sz="39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“享受扣除及办理时间”</a:t>
            </a:r>
            <a:endParaRPr kumimoji="0" lang="zh-CN" altLang="en-US" sz="3900" b="0" i="0" u="none" strike="noStrike" kern="1200" cap="none" spc="0" normalizeH="0" baseline="0" noProof="0" dirty="0">
              <a:ln w="3175" cmpd="sng">
                <a:noFill/>
              </a:ln>
              <a:solidFill>
                <a:sysClr val="windowText" lastClr="000000"/>
              </a:solidFill>
              <a:effectLst/>
              <a:uLnTx/>
              <a:uFillTx/>
              <a:latin typeface="Calibri"/>
              <a:ea typeface="宋体" panose="02010600030101010101" pitchFamily="2" charset="-122"/>
              <a:cs typeface="+mj-cs"/>
            </a:endParaRPr>
          </a:p>
        </p:txBody>
      </p:sp>
      <p:sp>
        <p:nvSpPr>
          <p:cNvPr id="5" name="副标题 2">
            <a:extLst>
              <a:ext uri="{FF2B5EF4-FFF2-40B4-BE49-F238E27FC236}">
                <a16:creationId xmlns="" xmlns:a16="http://schemas.microsoft.com/office/drawing/2014/main" id="{BBD347EA-8A1B-AC16-9BDE-EB61E976949C}"/>
              </a:ext>
            </a:extLst>
          </p:cNvPr>
          <p:cNvSpPr txBox="1">
            <a:spLocks/>
          </p:cNvSpPr>
          <p:nvPr/>
        </p:nvSpPr>
        <p:spPr>
          <a:xfrm>
            <a:off x="1369192" y="4196682"/>
            <a:ext cx="8661416" cy="24548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815975"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zh-CN" sz="2400" b="1" i="0" u="none" strike="noStrike" kern="1200" cap="none" spc="0" normalizeH="0" baseline="0" noProof="0" dirty="0" smtClean="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                                                 </a:t>
            </a:r>
            <a:endParaRPr kumimoji="0" lang="zh-CN" altLang="zh-CN" sz="1200" b="0" i="0" u="none" strike="noStrike" kern="1200" cap="none" spc="0" normalizeH="0" baseline="0" noProof="0" dirty="0">
              <a:ln>
                <a:noFill/>
              </a:ln>
              <a:solidFill>
                <a:srgbClr val="57257D"/>
              </a:solidFill>
              <a:effectLst/>
              <a:uLnTx/>
              <a:uFillTx/>
              <a:latin typeface="宋体" panose="02010600030101010101" pitchFamily="2" charset="-122"/>
              <a:ea typeface="宋体" panose="02010600030101010101" pitchFamily="2" charset="-122"/>
              <a:cs typeface="宋体" panose="02010600030101010101" pitchFamily="2" charset="-122"/>
            </a:endParaRPr>
          </a:p>
          <a:p>
            <a:pPr marL="0" marR="0" lvl="0" indent="61214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zh-CN" sz="2400" b="1" i="0" u="none" strike="noStrike" kern="1200" cap="none" spc="0" normalizeH="0" baseline="0" noProof="0" dirty="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                                                      </a:t>
            </a:r>
          </a:p>
          <a:p>
            <a:pPr marL="0" marR="0" lvl="0" indent="61214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zh-CN" sz="2400" b="1" i="0" u="none" strike="noStrike" kern="1200" cap="none" spc="0" normalizeH="0" baseline="0" noProof="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                                                   </a:t>
            </a:r>
            <a:r>
              <a:rPr kumimoji="0" lang="en-US" altLang="zh-CN" sz="2400" b="1" i="0" u="none" strike="noStrike" kern="1200" cap="none" spc="0" normalizeH="0" baseline="0" noProof="0" smtClean="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  </a:t>
            </a:r>
            <a:endParaRPr kumimoji="0" lang="zh-CN" altLang="zh-CN" sz="1200" b="0" i="0" u="none" strike="noStrike" kern="1200" cap="none" spc="0" normalizeH="0" baseline="0" noProof="0" dirty="0">
              <a:ln>
                <a:noFill/>
              </a:ln>
              <a:solidFill>
                <a:srgbClr val="57257D"/>
              </a:solidFill>
              <a:effectLst/>
              <a:uLnTx/>
              <a:uFillTx/>
              <a:latin typeface="宋体" panose="02010600030101010101" pitchFamily="2" charset="-122"/>
              <a:ea typeface="宋体" panose="02010600030101010101" pitchFamily="2" charset="-122"/>
              <a:cs typeface="宋体" panose="02010600030101010101" pitchFamily="2" charset="-122"/>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zh-CN" sz="1800" b="1" i="0" u="none" strike="noStrike" kern="1200" cap="none" spc="0" normalizeH="0" baseline="0" noProof="0" dirty="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                                                                                               </a:t>
            </a:r>
            <a:r>
              <a:rPr kumimoji="0" lang="zh-CN" altLang="zh-CN" sz="1800" b="1" i="0" u="none" strike="noStrike" kern="1200" cap="none" spc="0" normalizeH="0" baseline="0" noProof="0" dirty="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二</a:t>
            </a:r>
            <a:r>
              <a:rPr kumimoji="0" lang="en-US" altLang="zh-CN" sz="1800" b="1" i="0" u="none" strike="noStrike" kern="1200" cap="none" spc="0" normalizeH="0" baseline="0" noProof="0" dirty="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0</a:t>
            </a:r>
            <a:r>
              <a:rPr kumimoji="0" lang="zh-CN" altLang="zh-CN" sz="1800" b="1" i="0" u="none" strike="noStrike" kern="1200" cap="none" spc="0" normalizeH="0" baseline="0" noProof="0" dirty="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二四年二月</a:t>
            </a:r>
            <a:endParaRPr kumimoji="0" lang="zh-CN" altLang="en-US" sz="2400" b="0" i="0" u="none" strike="noStrike" kern="1200" cap="none" spc="0" normalizeH="0" baseline="0" noProof="0" dirty="0">
              <a:ln>
                <a:noFill/>
              </a:ln>
              <a:solidFill>
                <a:srgbClr val="57257D"/>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177918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wipe(up)">
                                      <p:cBhvr>
                                        <p:cTn id="14" dur="500"/>
                                        <p:tgtEl>
                                          <p:spTgt spid="5">
                                            <p:txEl>
                                              <p:pRg st="2" end="2"/>
                                            </p:txEl>
                                          </p:spTgt>
                                        </p:tgtEl>
                                      </p:cBhvr>
                                    </p:animEffect>
                                  </p:childTnLst>
                                </p:cTn>
                              </p:par>
                              <p:par>
                                <p:cTn id="15" presetID="22" presetClass="entr" presetSubtype="1"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up)">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 xmlns:a16="http://schemas.microsoft.com/office/drawing/2014/main" id="{B449D9CC-8470-18B0-AB65-CCD5B00273A3}"/>
              </a:ext>
            </a:extLst>
          </p:cNvPr>
          <p:cNvSpPr txBox="1"/>
          <p:nvPr/>
        </p:nvSpPr>
        <p:spPr>
          <a:xfrm>
            <a:off x="1597741" y="1536174"/>
            <a:ext cx="8804787" cy="3785652"/>
          </a:xfrm>
          <a:prstGeom prst="rect">
            <a:avLst/>
          </a:prstGeom>
          <a:noFill/>
        </p:spPr>
        <p:txBody>
          <a:bodyPr wrap="square">
            <a:spAutoFit/>
          </a:bodyPr>
          <a:lstStyle/>
          <a:p>
            <a:pPr indent="306070" algn="just"/>
            <a:r>
              <a:rPr lang="en-US" altLang="zh-CN" sz="23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“（七）</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3</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岁以下婴幼儿照护。</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为婴幼儿出生的当月至年满</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3</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周岁的前一个月。</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19</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：享受</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3</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岁以下婴幼儿照护专项附加扣除的起算时间是什么？</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从婴幼儿出生的当月至年满</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3</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周岁的前一个月，纳税人可以享受该项专项附加扣除。</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20</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：享受</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3</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岁以下婴幼儿照护专项附加扣除与享受子女教育“学前教育”如何终止和起算？</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当</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3</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岁以下婴幼儿照护专项附加扣除终止的次月起填报子女教育</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学前教育阶段的专项附加扣除。</a:t>
            </a:r>
            <a:r>
              <a:rPr lang="zh-CN" altLang="zh-CN" sz="2400" b="1" u="dbl" kern="100" dirty="0">
                <a:effectLst/>
                <a:uFill>
                  <a:solidFill>
                    <a:srgbClr val="FF0000"/>
                  </a:solidFill>
                </a:uFill>
                <a:latin typeface="等线" panose="02010600030101010101" pitchFamily="2" charset="-122"/>
                <a:ea typeface="宋体" panose="02010600030101010101" pitchFamily="2" charset="-122"/>
                <a:cs typeface="Times New Roman" panose="02020603050405020304" pitchFamily="18" charset="0"/>
              </a:rPr>
              <a:t>（要填报才能享受）</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12450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 xmlns:a16="http://schemas.microsoft.com/office/drawing/2014/main" id="{B449D9CC-8470-18B0-AB65-CCD5B00273A3}"/>
              </a:ext>
            </a:extLst>
          </p:cNvPr>
          <p:cNvSpPr txBox="1"/>
          <p:nvPr/>
        </p:nvSpPr>
        <p:spPr>
          <a:xfrm>
            <a:off x="1081547" y="989862"/>
            <a:ext cx="10333705" cy="4524315"/>
          </a:xfrm>
          <a:prstGeom prst="rect">
            <a:avLst/>
          </a:prstGeom>
          <a:noFill/>
        </p:spPr>
        <p:txBody>
          <a:bodyPr wrap="square">
            <a:spAutoFit/>
          </a:bodyPr>
          <a:lstStyle/>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在国家税务总局</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关于修订发布《个人所得税专项附加扣除操作办法（试行）》的公告</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中</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822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第三条规定：纳税人享受符合规定的专项附加扣除的计算时间分别为：</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“（一）子女教育。</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学前教育阶段，为子女年满</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3</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周岁当月至小学入学前一月。学历教育，为子女接受全日制学历教育入学的当月至全日制学历教育结束的当月。</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1</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：残障儿童接受的特殊教育，父母是否可以享受子女教育专项附加扣除？</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特殊教育属于义务教育，同时拥有学籍，因此父母可以享受扣除。</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2</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：大学期间参军，学校保留学籍，是否可以按子女教育扣除？</a:t>
            </a:r>
            <a:r>
              <a:rPr lang="zh-CN" altLang="zh-CN" sz="2400" b="1" kern="100" dirty="0">
                <a:effectLst/>
                <a:latin typeface="等线" panose="02010600030101010101" pitchFamily="2" charset="-122"/>
                <a:ea typeface="等线" panose="02010600030101010101" pitchFamily="2" charset="-122"/>
                <a:cs typeface="Times New Roman" panose="02020603050405020304" pitchFamily="18" charset="0"/>
              </a:rPr>
              <a:t> </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服兵役是公民的义务，大学期间参军是积极响应国家的号召，参军保留学籍期间，属于高等教育阶段，其父母可以享受子女教育专项附加扣除。</a:t>
            </a:r>
            <a:r>
              <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p>
        </p:txBody>
      </p:sp>
    </p:spTree>
    <p:extLst>
      <p:ext uri="{BB962C8B-B14F-4D97-AF65-F5344CB8AC3E}">
        <p14:creationId xmlns:p14="http://schemas.microsoft.com/office/powerpoint/2010/main" val="267509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Right)">
                                      <p:cBhvr>
                                        <p:cTn id="10" dur="500"/>
                                        <p:tgtEl>
                                          <p:spTgt spid="3">
                                            <p:txEl>
                                              <p:pRg st="1" end="1"/>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trips(downRigh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6"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Right)">
                                      <p:cBhvr>
                                        <p:cTn id="18" dur="500"/>
                                        <p:tgtEl>
                                          <p:spTgt spid="3">
                                            <p:txEl>
                                              <p:pRg st="3" end="3"/>
                                            </p:txEl>
                                          </p:spTgt>
                                        </p:tgtEl>
                                      </p:cBhvr>
                                    </p:animEffect>
                                  </p:childTnLst>
                                </p:cTn>
                              </p:par>
                              <p:par>
                                <p:cTn id="19" presetID="18" presetClass="entr" presetSubtype="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trips(downRigh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up)">
                                      <p:cBhvr>
                                        <p:cTn id="26" dur="500"/>
                                        <p:tgtEl>
                                          <p:spTgt spid="3">
                                            <p:txEl>
                                              <p:pRg st="5" end="5"/>
                                            </p:txEl>
                                          </p:spTgt>
                                        </p:tgtEl>
                                      </p:cBhvr>
                                    </p:animEffect>
                                  </p:childTnLst>
                                </p:cTn>
                              </p:par>
                              <p:par>
                                <p:cTn id="27" presetID="22" presetClass="entr" presetSubtype="1"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up)">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 xmlns:a16="http://schemas.microsoft.com/office/drawing/2014/main" id="{B449D9CC-8470-18B0-AB65-CCD5B00273A3}"/>
              </a:ext>
            </a:extLst>
          </p:cNvPr>
          <p:cNvSpPr txBox="1"/>
          <p:nvPr/>
        </p:nvSpPr>
        <p:spPr>
          <a:xfrm>
            <a:off x="1120876" y="897538"/>
            <a:ext cx="10333705" cy="5062924"/>
          </a:xfrm>
          <a:prstGeom prst="rect">
            <a:avLst/>
          </a:prstGeom>
          <a:noFill/>
        </p:spPr>
        <p:txBody>
          <a:bodyPr wrap="square">
            <a:spAutoFit/>
          </a:bodyPr>
          <a:lstStyle/>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300" b="1" kern="100" dirty="0">
                <a:effectLst/>
                <a:latin typeface="等线" panose="02010600030101010101" pitchFamily="2" charset="-122"/>
                <a:ea typeface="等线" panose="02010600030101010101" pitchFamily="2" charset="-122"/>
                <a:cs typeface="Times New Roman" panose="02020603050405020304" pitchFamily="18" charset="0"/>
              </a:rPr>
              <a:t>3</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：参加</a:t>
            </a:r>
            <a:r>
              <a:rPr lang="en-US" altLang="zh-CN" sz="2300" b="1"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跨校联合培养</a:t>
            </a:r>
            <a:r>
              <a:rPr lang="en-US" altLang="zh-CN" sz="2300" b="1"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需要到国外读书几年的，是否可以按照子女教育扣除？</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3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一般情况下，参加</a:t>
            </a:r>
            <a:r>
              <a:rPr lang="en-US" altLang="zh-CN" sz="2300"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跨校联合培养</a:t>
            </a:r>
            <a:r>
              <a:rPr lang="en-US" altLang="zh-CN" sz="2300"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的学生，原学校继续保留学生学籍，子女在国外读书期间，父母可以享受子女教育专项附加扣除。</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3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300" b="1" kern="100" dirty="0">
                <a:effectLst/>
                <a:latin typeface="等线" panose="02010600030101010101" pitchFamily="2" charset="-122"/>
                <a:ea typeface="等线" panose="02010600030101010101" pitchFamily="2" charset="-122"/>
                <a:cs typeface="Times New Roman" panose="02020603050405020304" pitchFamily="18" charset="0"/>
              </a:rPr>
              <a:t>4</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：寒暑假、病假、休学算不算在子女教育专项附加扣除的扣除期间内？</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3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个人所得税专项附加扣除学历教育和学历（学位）继续教育的期间，包含因病或其他非主观原因休学但学籍继续保留的休学期间，以及施教机构按规定组织实施的寒暑假等假期。</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3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300" b="1" kern="100" dirty="0">
                <a:effectLst/>
                <a:latin typeface="等线" panose="02010600030101010101" pitchFamily="2" charset="-122"/>
                <a:ea typeface="等线" panose="02010600030101010101" pitchFamily="2" charset="-122"/>
                <a:cs typeface="Times New Roman" panose="02020603050405020304" pitchFamily="18" charset="0"/>
              </a:rPr>
              <a:t>5</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：学历教育包括那些？</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3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子女教育：</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包括学前教育和学历教育。</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3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学前教育：年满</a:t>
            </a:r>
            <a:r>
              <a:rPr lang="en-US" altLang="zh-CN" sz="2300" kern="100" dirty="0">
                <a:effectLst/>
                <a:latin typeface="等线" panose="02010600030101010101" pitchFamily="2" charset="-122"/>
                <a:ea typeface="等线" panose="02010600030101010101" pitchFamily="2" charset="-122"/>
                <a:cs typeface="Times New Roman" panose="02020603050405020304" pitchFamily="18" charset="0"/>
              </a:rPr>
              <a:t>3</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岁至小学入学前一月处于学前教育阶段。</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3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学历教育：包括义务教育（小学、初中教育）、高中阶段教育（普通高中、中等职业、技工教育</a:t>
            </a:r>
            <a:r>
              <a:rPr lang="en-US" altLang="zh-CN" sz="2300"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、高等教育（大学专科、大学本科、硕士研究生、博士研究生教育）。</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6633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Righ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Righ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par>
                                <p:cTn id="24" presetID="22" presetClass="entr" presetSubtype="1"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up)">
                                      <p:cBhvr>
                                        <p:cTn id="26" dur="500"/>
                                        <p:tgtEl>
                                          <p:spTgt spid="3">
                                            <p:txEl>
                                              <p:pRg st="5" end="5"/>
                                            </p:txEl>
                                          </p:spTgt>
                                        </p:tgtEl>
                                      </p:cBhvr>
                                    </p:animEffect>
                                  </p:childTnLst>
                                </p:cTn>
                              </p:par>
                              <p:par>
                                <p:cTn id="27" presetID="22" presetClass="entr" presetSubtype="1"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up)">
                                      <p:cBhvr>
                                        <p:cTn id="29" dur="500"/>
                                        <p:tgtEl>
                                          <p:spTgt spid="3">
                                            <p:txEl>
                                              <p:pRg st="6" end="6"/>
                                            </p:txEl>
                                          </p:spTgt>
                                        </p:tgtEl>
                                      </p:cBhvr>
                                    </p:animEffect>
                                  </p:childTnLst>
                                </p:cTn>
                              </p:par>
                              <p:par>
                                <p:cTn id="30" presetID="22" presetClass="entr" presetSubtype="1"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up)">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 xmlns:a16="http://schemas.microsoft.com/office/drawing/2014/main" id="{B449D9CC-8470-18B0-AB65-CCD5B00273A3}"/>
              </a:ext>
            </a:extLst>
          </p:cNvPr>
          <p:cNvSpPr txBox="1"/>
          <p:nvPr/>
        </p:nvSpPr>
        <p:spPr>
          <a:xfrm>
            <a:off x="929147" y="1469495"/>
            <a:ext cx="10333705" cy="4154984"/>
          </a:xfrm>
          <a:prstGeom prst="rect">
            <a:avLst/>
          </a:prstGeom>
          <a:noFill/>
        </p:spPr>
        <p:txBody>
          <a:bodyPr wrap="square">
            <a:spAutoFit/>
          </a:bodyPr>
          <a:lstStyle/>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“（二）继续教育。</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学历（学位）继续教育，为在</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中国境内</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接受学历（学位）继续教育入学的当月至学历（学位）继续教育结束的当月，同一学历（学位）继续教育的扣除期限最长不得超过</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48</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个月。技能人员职业资格继续教育、专业技术人员职业资格继续教育，为取得相关证书的当年。</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6</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：如果在国外进行的学历继续教育，或者是拿到了国外颁发的技能证书，能否享受继续教育扣除？</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根据专项附加扣除暂行办法的规定，纳税人在中国境内接受的学历（学位）继续教育支出，以及接受技能人员</a:t>
            </a:r>
            <a:r>
              <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职业资格继续教育、专业技术人员职业资格继续教育支出，可以按规定享受扣除。对于纳税人在国外接受的学历继续教</a:t>
            </a:r>
            <a:r>
              <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育和国外颁发的技能证书，不符合</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中国境内</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的规定，不能享受继续教育专项附加扣除。</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206855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 xmlns:a16="http://schemas.microsoft.com/office/drawing/2014/main" id="{B449D9CC-8470-18B0-AB65-CCD5B00273A3}"/>
              </a:ext>
            </a:extLst>
          </p:cNvPr>
          <p:cNvSpPr txBox="1"/>
          <p:nvPr/>
        </p:nvSpPr>
        <p:spPr>
          <a:xfrm>
            <a:off x="929147" y="1120676"/>
            <a:ext cx="10333705" cy="4616648"/>
          </a:xfrm>
          <a:prstGeom prst="rect">
            <a:avLst/>
          </a:prstGeom>
          <a:noFill/>
        </p:spPr>
        <p:txBody>
          <a:bodyPr wrap="square">
            <a:spAutoFit/>
          </a:bodyPr>
          <a:lstStyle/>
          <a:p>
            <a:pPr indent="306070" algn="just"/>
            <a:r>
              <a:rPr lang="en-US" altLang="zh-CN" sz="21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1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100" b="1" kern="100" dirty="0">
                <a:effectLst/>
                <a:latin typeface="等线" panose="02010600030101010101" pitchFamily="2" charset="-122"/>
                <a:ea typeface="等线" panose="02010600030101010101" pitchFamily="2" charset="-122"/>
                <a:cs typeface="Times New Roman" panose="02020603050405020304" pitchFamily="18" charset="0"/>
              </a:rPr>
              <a:t>7</a:t>
            </a:r>
            <a:r>
              <a:rPr lang="zh-CN" altLang="zh-CN" sz="2100" b="1" kern="100" dirty="0">
                <a:effectLst/>
                <a:latin typeface="等线" panose="02010600030101010101" pitchFamily="2" charset="-122"/>
                <a:ea typeface="宋体" panose="02010600030101010101" pitchFamily="2" charset="-122"/>
                <a:cs typeface="Times New Roman" panose="02020603050405020304" pitchFamily="18" charset="0"/>
              </a:rPr>
              <a:t>：纳税人处于本硕博连读的博士阶段，父母已经申报</a:t>
            </a:r>
            <a:r>
              <a:rPr lang="zh-CN" altLang="zh-CN" sz="2100" b="1"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100" b="1" kern="100" dirty="0">
                <a:effectLst/>
                <a:latin typeface="等线" panose="02010600030101010101" pitchFamily="2" charset="-122"/>
                <a:ea typeface="宋体" panose="02010600030101010101" pitchFamily="2" charset="-122"/>
                <a:cs typeface="Times New Roman" panose="02020603050405020304" pitchFamily="18" charset="0"/>
              </a:rPr>
              <a:t>享受了子女教育专项附加扣除，纳税人如果在博士读书时取得律师资格证书，可以申报继续教育扣除？</a:t>
            </a:r>
            <a:r>
              <a:rPr lang="zh-CN" altLang="zh-CN" sz="2100" b="1" kern="100" dirty="0">
                <a:effectLst/>
                <a:latin typeface="等线" panose="02010600030101010101" pitchFamily="2" charset="-122"/>
                <a:ea typeface="等线" panose="02010600030101010101" pitchFamily="2" charset="-122"/>
                <a:cs typeface="Times New Roman" panose="02020603050405020304" pitchFamily="18" charset="0"/>
              </a:rPr>
              <a:t> </a:t>
            </a:r>
            <a:endParaRPr lang="zh-CN" altLang="zh-CN" sz="21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1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100" kern="100" dirty="0">
                <a:effectLst/>
                <a:latin typeface="等线" panose="02010600030101010101" pitchFamily="2" charset="-122"/>
                <a:ea typeface="宋体" panose="02010600030101010101" pitchFamily="2" charset="-122"/>
                <a:cs typeface="Times New Roman" panose="02020603050405020304" pitchFamily="18" charset="0"/>
              </a:rPr>
              <a:t>如果纳税人有综合所得</a:t>
            </a:r>
            <a:r>
              <a:rPr lang="en-US" altLang="zh-CN" sz="2100"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zh-CN" sz="2100" kern="100" dirty="0">
                <a:effectLst/>
                <a:latin typeface="等线" panose="02010600030101010101" pitchFamily="2" charset="-122"/>
                <a:ea typeface="宋体" panose="02010600030101010101" pitchFamily="2" charset="-122"/>
                <a:cs typeface="Times New Roman" panose="02020603050405020304" pitchFamily="18" charset="0"/>
              </a:rPr>
              <a:t>一个纳税年度内，在取得证书的当年，可以享受职业资格继续教育扣除。</a:t>
            </a:r>
            <a:r>
              <a:rPr lang="zh-CN" altLang="zh-CN" sz="2100" b="1" kern="100" dirty="0">
                <a:effectLst/>
                <a:latin typeface="等线" panose="02010600030101010101" pitchFamily="2" charset="-122"/>
                <a:ea typeface="等线" panose="02010600030101010101" pitchFamily="2" charset="-122"/>
                <a:cs typeface="Times New Roman" panose="02020603050405020304" pitchFamily="18" charset="0"/>
              </a:rPr>
              <a:t> </a:t>
            </a:r>
            <a:endParaRPr lang="zh-CN" altLang="zh-CN" sz="21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1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1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100" b="1" kern="100" dirty="0">
                <a:effectLst/>
                <a:latin typeface="等线" panose="02010600030101010101" pitchFamily="2" charset="-122"/>
                <a:ea typeface="等线" panose="02010600030101010101" pitchFamily="2" charset="-122"/>
                <a:cs typeface="Times New Roman" panose="02020603050405020304" pitchFamily="18" charset="0"/>
              </a:rPr>
              <a:t>8</a:t>
            </a:r>
            <a:r>
              <a:rPr lang="zh-CN" altLang="zh-CN" sz="2100" b="1" kern="100" dirty="0">
                <a:effectLst/>
                <a:latin typeface="等线" panose="02010600030101010101" pitchFamily="2" charset="-122"/>
                <a:ea typeface="宋体" panose="02010600030101010101" pitchFamily="2" charset="-122"/>
                <a:cs typeface="Times New Roman" panose="02020603050405020304" pitchFamily="18" charset="0"/>
              </a:rPr>
              <a:t>：参加自学考试（包括夜大、函授、现代远程教育、广播电视大学等学习），是否可以享受继续教育扣除？</a:t>
            </a:r>
            <a:endParaRPr lang="zh-CN" altLang="zh-CN" sz="21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1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100" kern="100" dirty="0">
                <a:effectLst/>
                <a:latin typeface="等线" panose="02010600030101010101" pitchFamily="2" charset="-122"/>
                <a:ea typeface="宋体" panose="02010600030101010101" pitchFamily="2" charset="-122"/>
                <a:cs typeface="Times New Roman" panose="02020603050405020304" pitchFamily="18" charset="0"/>
              </a:rPr>
              <a:t>高等教育自学考试等应考者取得一门课程的单科合格证书后，教育部门即为其建立考籍管理档案。具有考籍管理档案的考生，可以按规定享受继续教育专项附加扣除。</a:t>
            </a:r>
            <a:r>
              <a:rPr lang="zh-CN" altLang="zh-CN" sz="2100" kern="100" dirty="0">
                <a:effectLst/>
                <a:latin typeface="等线" panose="02010600030101010101" pitchFamily="2" charset="-122"/>
                <a:ea typeface="等线" panose="02010600030101010101" pitchFamily="2" charset="-122"/>
                <a:cs typeface="Times New Roman" panose="02020603050405020304" pitchFamily="18" charset="0"/>
              </a:rPr>
              <a:t> </a:t>
            </a:r>
          </a:p>
          <a:p>
            <a:pPr indent="306070" algn="just"/>
            <a:r>
              <a:rPr lang="en-US" altLang="zh-CN" sz="21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1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100" b="1" kern="100" dirty="0">
                <a:effectLst/>
                <a:latin typeface="等线" panose="02010600030101010101" pitchFamily="2" charset="-122"/>
                <a:ea typeface="等线" panose="02010600030101010101" pitchFamily="2" charset="-122"/>
                <a:cs typeface="Times New Roman" panose="02020603050405020304" pitchFamily="18" charset="0"/>
              </a:rPr>
              <a:t>9</a:t>
            </a:r>
            <a:r>
              <a:rPr lang="zh-CN" altLang="zh-CN" sz="2100" b="1" kern="100" dirty="0">
                <a:effectLst/>
                <a:latin typeface="等线" panose="02010600030101010101" pitchFamily="2" charset="-122"/>
                <a:ea typeface="宋体" panose="02010600030101010101" pitchFamily="2" charset="-122"/>
                <a:cs typeface="Times New Roman" panose="02020603050405020304" pitchFamily="18" charset="0"/>
              </a:rPr>
              <a:t>：如果纳税人在接受学历继续教育的同时取得技能人员职业资格证书或者专业技术人员职业资格证书，是否可以享受扣除？</a:t>
            </a:r>
            <a:endParaRPr lang="zh-CN" altLang="zh-CN" sz="21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1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100" kern="100" dirty="0">
                <a:effectLst/>
                <a:latin typeface="等线" panose="02010600030101010101" pitchFamily="2" charset="-122"/>
                <a:ea typeface="宋体" panose="02010600030101010101" pitchFamily="2" charset="-122"/>
                <a:cs typeface="Times New Roman" panose="02020603050405020304" pitchFamily="18" charset="0"/>
              </a:rPr>
              <a:t>纳税人接受学历继续教育，可以按照每月</a:t>
            </a:r>
            <a:r>
              <a:rPr lang="en-US" altLang="zh-CN" sz="2100" kern="100" dirty="0">
                <a:effectLst/>
                <a:latin typeface="等线" panose="02010600030101010101" pitchFamily="2" charset="-122"/>
                <a:ea typeface="等线" panose="02010600030101010101" pitchFamily="2" charset="-122"/>
                <a:cs typeface="Times New Roman" panose="02020603050405020304" pitchFamily="18" charset="0"/>
              </a:rPr>
              <a:t>400</a:t>
            </a:r>
            <a:r>
              <a:rPr lang="zh-CN" altLang="zh-CN" sz="2100" kern="100" dirty="0">
                <a:effectLst/>
                <a:latin typeface="等线" panose="02010600030101010101" pitchFamily="2" charset="-122"/>
                <a:ea typeface="宋体" panose="02010600030101010101" pitchFamily="2" charset="-122"/>
                <a:cs typeface="Times New Roman" panose="02020603050405020304" pitchFamily="18" charset="0"/>
              </a:rPr>
              <a:t>元的标准扣除，全年共计</a:t>
            </a:r>
            <a:r>
              <a:rPr lang="en-US" altLang="zh-CN" sz="2100" kern="100" dirty="0">
                <a:effectLst/>
                <a:latin typeface="等线" panose="02010600030101010101" pitchFamily="2" charset="-122"/>
                <a:ea typeface="等线" panose="02010600030101010101" pitchFamily="2" charset="-122"/>
                <a:cs typeface="Times New Roman" panose="02020603050405020304" pitchFamily="18" charset="0"/>
              </a:rPr>
              <a:t>4800</a:t>
            </a:r>
            <a:r>
              <a:rPr lang="zh-CN" altLang="zh-CN" sz="2100" kern="100" dirty="0">
                <a:effectLst/>
                <a:latin typeface="等线" panose="02010600030101010101" pitchFamily="2" charset="-122"/>
                <a:ea typeface="宋体" panose="02010600030101010101" pitchFamily="2" charset="-122"/>
                <a:cs typeface="Times New Roman" panose="02020603050405020304" pitchFamily="18" charset="0"/>
              </a:rPr>
              <a:t>元；在同年又取得技能人员职业资格证书或者专业技术人员职业资格证书，且符合扣除条件的，全年可按照</a:t>
            </a:r>
            <a:r>
              <a:rPr lang="en-US" altLang="zh-CN" sz="2100" kern="100" dirty="0">
                <a:effectLst/>
                <a:latin typeface="等线" panose="02010600030101010101" pitchFamily="2" charset="-122"/>
                <a:ea typeface="等线" panose="02010600030101010101" pitchFamily="2" charset="-122"/>
                <a:cs typeface="Times New Roman" panose="02020603050405020304" pitchFamily="18" charset="0"/>
              </a:rPr>
              <a:t>3600 </a:t>
            </a:r>
            <a:r>
              <a:rPr lang="zh-CN" altLang="zh-CN" sz="2100" kern="100" dirty="0">
                <a:effectLst/>
                <a:latin typeface="等线" panose="02010600030101010101" pitchFamily="2" charset="-122"/>
                <a:ea typeface="宋体" panose="02010600030101010101" pitchFamily="2" charset="-122"/>
                <a:cs typeface="Times New Roman" panose="02020603050405020304" pitchFamily="18" charset="0"/>
              </a:rPr>
              <a:t>元的标准定额扣除。因此，对同时符合两类情形的纳税人，该年度可叠加享受扣除，即当年其继续教育最多可扣除</a:t>
            </a:r>
            <a:r>
              <a:rPr lang="en-US" altLang="zh-CN" sz="2100" kern="100" dirty="0">
                <a:effectLst/>
                <a:latin typeface="等线" panose="02010600030101010101" pitchFamily="2" charset="-122"/>
                <a:ea typeface="等线" panose="02010600030101010101" pitchFamily="2" charset="-122"/>
                <a:cs typeface="Times New Roman" panose="02020603050405020304" pitchFamily="18" charset="0"/>
              </a:rPr>
              <a:t>8400 </a:t>
            </a:r>
            <a:r>
              <a:rPr lang="zh-CN" altLang="zh-CN" sz="2100" kern="100" dirty="0">
                <a:effectLst/>
                <a:latin typeface="等线" panose="02010600030101010101" pitchFamily="2" charset="-122"/>
                <a:ea typeface="宋体" panose="02010600030101010101" pitchFamily="2" charset="-122"/>
                <a:cs typeface="Times New Roman" panose="02020603050405020304" pitchFamily="18" charset="0"/>
              </a:rPr>
              <a:t>元。</a:t>
            </a:r>
            <a:endParaRPr lang="zh-CN" altLang="zh-CN" sz="21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626307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Righ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Righ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par>
                                <p:cTn id="24" presetID="22" presetClass="entr" presetSubtype="1"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up)">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 xmlns:a16="http://schemas.microsoft.com/office/drawing/2014/main" id="{B449D9CC-8470-18B0-AB65-CCD5B00273A3}"/>
              </a:ext>
            </a:extLst>
          </p:cNvPr>
          <p:cNvSpPr txBox="1"/>
          <p:nvPr/>
        </p:nvSpPr>
        <p:spPr>
          <a:xfrm>
            <a:off x="1506793" y="1382286"/>
            <a:ext cx="9178414" cy="4093428"/>
          </a:xfrm>
          <a:prstGeom prst="rect">
            <a:avLst/>
          </a:prstGeom>
          <a:noFill/>
        </p:spPr>
        <p:txBody>
          <a:bodyPr wrap="square">
            <a:spAutoFit/>
          </a:bodyPr>
          <a:lstStyle/>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en-US" sz="2600" kern="100" dirty="0">
                <a:effectLst/>
                <a:latin typeface="等线" panose="02010600030101010101" pitchFamily="2" charset="-122"/>
                <a:ea typeface="宋体" panose="02010600030101010101" pitchFamily="2" charset="-122"/>
                <a:cs typeface="Times New Roman" panose="02020603050405020304" pitchFamily="18" charset="0"/>
              </a:rPr>
              <a:t>“（三）大病医疗。为医疗保障信息系统记录的医药费用实际支出的当年。”</a:t>
            </a:r>
          </a:p>
          <a:p>
            <a:pPr indent="304800" algn="just"/>
            <a:r>
              <a:rPr lang="zh-CN" altLang="en-US" sz="26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en-US" sz="26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600" b="1" kern="100" dirty="0">
                <a:effectLst/>
                <a:latin typeface="等线" panose="02010600030101010101" pitchFamily="2" charset="-122"/>
                <a:ea typeface="宋体" panose="02010600030101010101" pitchFamily="2" charset="-122"/>
                <a:cs typeface="Times New Roman" panose="02020603050405020304" pitchFamily="18" charset="0"/>
              </a:rPr>
              <a:t>10</a:t>
            </a:r>
            <a:r>
              <a:rPr lang="zh-CN" altLang="en-US" sz="2600" b="1" kern="100" dirty="0">
                <a:effectLst/>
                <a:latin typeface="等线" panose="02010600030101010101" pitchFamily="2" charset="-122"/>
                <a:ea typeface="宋体" panose="02010600030101010101" pitchFamily="2" charset="-122"/>
                <a:cs typeface="Times New Roman" panose="02020603050405020304" pitchFamily="18" charset="0"/>
              </a:rPr>
              <a:t>：大病医疗支出中，纳税人年末住院，第二年年初出院，这种跨年度的医疗费用，如何计算扣除额？是否分两个年度扣除？ </a:t>
            </a:r>
          </a:p>
          <a:p>
            <a:pPr indent="304800" algn="just"/>
            <a:r>
              <a:rPr lang="zh-CN" altLang="en-US" sz="2600" kern="100" dirty="0">
                <a:effectLst/>
                <a:latin typeface="等线" panose="02010600030101010101" pitchFamily="2" charset="-122"/>
                <a:ea typeface="宋体" panose="02010600030101010101" pitchFamily="2" charset="-122"/>
                <a:cs typeface="Times New Roman" panose="02020603050405020304" pitchFamily="18" charset="0"/>
              </a:rPr>
              <a:t>   纳税人年末住院，第二年年初出院，一般是在出院时才进行医疗费用的结算。纳税人申报享受大病医疗扣除，以医疗费用结算单上的结算时间为准，因此，该医疗费用支出属于是第二年的支出。到第二年结束时，如果达到大病医疗扣除的条件，可以在第二年的次年（第三年）汇算时享受扣除。</a:t>
            </a:r>
          </a:p>
        </p:txBody>
      </p:sp>
    </p:spTree>
    <p:extLst>
      <p:ext uri="{BB962C8B-B14F-4D97-AF65-F5344CB8AC3E}">
        <p14:creationId xmlns:p14="http://schemas.microsoft.com/office/powerpoint/2010/main" val="390475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par>
                                <p:cTn id="13" presetID="22" presetClass="entr" presetSubtype="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 xmlns:a16="http://schemas.microsoft.com/office/drawing/2014/main" id="{B449D9CC-8470-18B0-AB65-CCD5B00273A3}"/>
              </a:ext>
            </a:extLst>
          </p:cNvPr>
          <p:cNvSpPr txBox="1"/>
          <p:nvPr/>
        </p:nvSpPr>
        <p:spPr>
          <a:xfrm>
            <a:off x="860322" y="982176"/>
            <a:ext cx="10240298" cy="4893647"/>
          </a:xfrm>
          <a:prstGeom prst="rect">
            <a:avLst/>
          </a:prstGeom>
          <a:noFill/>
        </p:spPr>
        <p:txBody>
          <a:bodyPr wrap="square">
            <a:spAutoFit/>
          </a:bodyPr>
          <a:lstStyle/>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“（四）住房贷款利息。</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为贷款合同约定开始还款的当月至贷款全部归还或贷款合同终止的当月，扣除期限最长不得超过</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240</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个月。</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12</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：父母和子女共同购房，房屋产权证明、贷款合同均登记为父母和子女，住房贷款利息专项附加扣除如何享受</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a:t>
            </a:r>
            <a:r>
              <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父母和子女共同购买一套房子，不能既由父母扣除，又由子女扣除，应该由主贷款人扣除。如主贷款人为子女的，由子女享受扣除；主贷款人为父母中一方的，由父母任一方享受扣除。</a:t>
            </a:r>
            <a:r>
              <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13</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用贷款买了一套房，由于工作需要将该房屋贷款还清后置换了另一套房，第二套房贷银行依旧给的是首套房贷款利率，第一套房时没享受过贷款利息政策，那么第二套房贷利息可以享受住房贷款利息扣除政策吗？</a:t>
            </a:r>
            <a:r>
              <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根据现行政策规定，如果纳税人没有申报过住房贷款利息扣除，那么其按照首套住房贷款利率购买的第二套住房，可以享受住房贷款利息扣除。</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64351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trips(downRight)">
                                      <p:cBhvr>
                                        <p:cTn id="20" dur="500"/>
                                        <p:tgtEl>
                                          <p:spTgt spid="3">
                                            <p:txEl>
                                              <p:pRg st="3" end="3"/>
                                            </p:txEl>
                                          </p:spTgt>
                                        </p:tgtEl>
                                      </p:cBhvr>
                                    </p:animEffect>
                                  </p:childTnLst>
                                </p:cTn>
                              </p:par>
                              <p:par>
                                <p:cTn id="21" presetID="18" presetClass="entr" presetSubtype="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trips(downRigh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 xmlns:a16="http://schemas.microsoft.com/office/drawing/2014/main" id="{B449D9CC-8470-18B0-AB65-CCD5B00273A3}"/>
              </a:ext>
            </a:extLst>
          </p:cNvPr>
          <p:cNvSpPr txBox="1"/>
          <p:nvPr/>
        </p:nvSpPr>
        <p:spPr>
          <a:xfrm>
            <a:off x="879987" y="815027"/>
            <a:ext cx="10633588" cy="5047536"/>
          </a:xfrm>
          <a:prstGeom prst="rect">
            <a:avLst/>
          </a:prstGeom>
          <a:noFill/>
        </p:spPr>
        <p:txBody>
          <a:bodyPr wrap="square">
            <a:spAutoFit/>
          </a:bodyPr>
          <a:lstStyle/>
          <a:p>
            <a:pPr indent="306070" algn="just"/>
            <a:r>
              <a:rPr lang="en-US" altLang="zh-CN" sz="23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“（五）住房租金。</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为租赁合同（协议）约定的房屋租赁期开始的当月至租赁期结束的当月。提前终止合同（协议）的，以实际租赁期限为准。</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3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300" b="1" kern="100" dirty="0">
                <a:effectLst/>
                <a:latin typeface="等线" panose="02010600030101010101" pitchFamily="2" charset="-122"/>
                <a:ea typeface="等线" panose="02010600030101010101" pitchFamily="2" charset="-122"/>
                <a:cs typeface="Times New Roman" panose="02020603050405020304" pitchFamily="18" charset="0"/>
              </a:rPr>
              <a:t>14</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：合租住房是否可以分别享受扣除政策？</a:t>
            </a:r>
            <a:r>
              <a:rPr lang="zh-CN" altLang="zh-CN" sz="2300" b="1" kern="100" dirty="0">
                <a:effectLst/>
                <a:latin typeface="等线" panose="02010600030101010101" pitchFamily="2" charset="-122"/>
                <a:ea typeface="等线" panose="02010600030101010101" pitchFamily="2" charset="-122"/>
                <a:cs typeface="Times New Roman" panose="02020603050405020304" pitchFamily="18" charset="0"/>
              </a:rPr>
              <a:t> </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3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住房租金支出由签订租赁合同的承租人扣除。因此，合租租房的个人（非夫妻关系），若都与出租方签署了规范租房合同，可根据租金定额标准各自扣除。</a:t>
            </a:r>
            <a:r>
              <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rPr>
              <a:t> </a:t>
            </a:r>
          </a:p>
          <a:p>
            <a:pPr indent="306070" algn="just"/>
            <a:r>
              <a:rPr lang="en-US" altLang="zh-CN" sz="23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300" b="1" kern="100" dirty="0">
                <a:effectLst/>
                <a:latin typeface="等线" panose="02010600030101010101" pitchFamily="2" charset="-122"/>
                <a:ea typeface="等线" panose="02010600030101010101" pitchFamily="2" charset="-122"/>
                <a:cs typeface="Times New Roman" panose="02020603050405020304" pitchFamily="18" charset="0"/>
              </a:rPr>
              <a:t>15</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：员工宿舍是否可以扣除住房租金支出？</a:t>
            </a:r>
            <a:r>
              <a:rPr lang="zh-CN" altLang="zh-CN" sz="2300" b="1" kern="100" dirty="0">
                <a:effectLst/>
                <a:latin typeface="等线" panose="02010600030101010101" pitchFamily="2" charset="-122"/>
                <a:ea typeface="等线" panose="02010600030101010101" pitchFamily="2" charset="-122"/>
                <a:cs typeface="Times New Roman" panose="02020603050405020304" pitchFamily="18" charset="0"/>
              </a:rPr>
              <a:t> </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3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如果个人不付租金，不得享受扣除；如果本人支付了租金且符合相关条件的，可以扣除。</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3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300" b="1" kern="100" dirty="0">
                <a:effectLst/>
                <a:latin typeface="等线" panose="02010600030101010101" pitchFamily="2" charset="-122"/>
                <a:ea typeface="等线" panose="02010600030101010101" pitchFamily="2" charset="-122"/>
                <a:cs typeface="Times New Roman" panose="02020603050405020304" pitchFamily="18" charset="0"/>
              </a:rPr>
              <a:t>16</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：某些行业员工流动性比较大，一年换几个城市租赁</a:t>
            </a:r>
            <a:r>
              <a:rPr lang="en-US" altLang="zh-CN" sz="2300" b="1"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住房，或者当年一直外派并在当地租房，如何申报住房租金专项附加扣除？</a:t>
            </a:r>
            <a:r>
              <a:rPr lang="zh-CN" altLang="zh-CN" sz="2300" b="1" kern="100" dirty="0">
                <a:effectLst/>
                <a:latin typeface="等线" panose="02010600030101010101" pitchFamily="2" charset="-122"/>
                <a:ea typeface="等线" panose="02010600030101010101" pitchFamily="2" charset="-122"/>
                <a:cs typeface="Times New Roman" panose="02020603050405020304" pitchFamily="18" charset="0"/>
              </a:rPr>
              <a:t> </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3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如果单位为外派员工解决住宿问题，则个人不应再扣除住房租金。对于外派员工自行解决租房问题的，一年内多次变换工作地点的，个人应及时向扣缴义务人或者税务机关</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更新</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专项附加扣除</a:t>
            </a:r>
            <a:r>
              <a:rPr lang="zh-CN" altLang="zh-CN" sz="2300" b="1" kern="100" dirty="0">
                <a:effectLst/>
                <a:latin typeface="等线" panose="02010600030101010101" pitchFamily="2" charset="-122"/>
                <a:ea typeface="宋体" panose="02010600030101010101" pitchFamily="2" charset="-122"/>
                <a:cs typeface="Times New Roman" panose="02020603050405020304" pitchFamily="18" charset="0"/>
              </a:rPr>
              <a:t>相关信息</a:t>
            </a:r>
            <a:r>
              <a:rPr lang="zh-CN" altLang="zh-CN" sz="2300" kern="100" dirty="0">
                <a:effectLst/>
                <a:latin typeface="等线" panose="02010600030101010101" pitchFamily="2" charset="-122"/>
                <a:ea typeface="宋体" panose="02010600030101010101" pitchFamily="2" charset="-122"/>
                <a:cs typeface="Times New Roman" panose="02020603050405020304" pitchFamily="18" charset="0"/>
              </a:rPr>
              <a:t>，允许一年内按照更换工作地点的情况分别进行扣除。</a:t>
            </a:r>
            <a:endParaRPr lang="zh-CN" altLang="zh-CN" sz="23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8939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trips(downRight)">
                                      <p:cBhvr>
                                        <p:cTn id="20" dur="500"/>
                                        <p:tgtEl>
                                          <p:spTgt spid="3">
                                            <p:txEl>
                                              <p:pRg st="3" end="3"/>
                                            </p:txEl>
                                          </p:spTgt>
                                        </p:tgtEl>
                                      </p:cBhvr>
                                    </p:animEffect>
                                  </p:childTnLst>
                                </p:cTn>
                              </p:par>
                              <p:par>
                                <p:cTn id="21" presetID="18" presetClass="entr" presetSubtype="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trips(downRigh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up)">
                                      <p:cBhvr>
                                        <p:cTn id="28" dur="500"/>
                                        <p:tgtEl>
                                          <p:spTgt spid="3">
                                            <p:txEl>
                                              <p:pRg st="5" end="5"/>
                                            </p:txEl>
                                          </p:spTgt>
                                        </p:tgtEl>
                                      </p:cBhvr>
                                    </p:animEffect>
                                  </p:childTnLst>
                                </p:cTn>
                              </p:par>
                              <p:par>
                                <p:cTn id="29" presetID="22" presetClass="entr" presetSubtype="1"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up)">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 xmlns:a16="http://schemas.microsoft.com/office/drawing/2014/main" id="{B449D9CC-8470-18B0-AB65-CCD5B00273A3}"/>
              </a:ext>
            </a:extLst>
          </p:cNvPr>
          <p:cNvSpPr txBox="1"/>
          <p:nvPr/>
        </p:nvSpPr>
        <p:spPr>
          <a:xfrm>
            <a:off x="1312606" y="1865122"/>
            <a:ext cx="8804787" cy="2677656"/>
          </a:xfrm>
          <a:prstGeom prst="rect">
            <a:avLst/>
          </a:prstGeom>
          <a:noFill/>
        </p:spPr>
        <p:txBody>
          <a:bodyPr wrap="square">
            <a:spAutoFit/>
          </a:bodyPr>
          <a:lstStyle/>
          <a:p>
            <a:pPr indent="306070" algn="just"/>
            <a:r>
              <a:rPr lang="en-US" altLang="zh-CN" sz="23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“（六）赡养老人。</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为被赡养人年满</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60</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周岁的当月至赡养义务终止的年末。</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17</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：父母均要满</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60</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岁还是只要一位满</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60</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岁即可享受赡养老人专项附加扣除</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父母中有一位年满</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60</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周岁，纳税人就可以按照规定标准享受赡养老人专项附加扣除。并一直扣到对最后一位老人赡养义务终止的</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年末</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7585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par>
                                <p:cTn id="13" presetID="22" presetClass="entr" presetSubtype="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视差">
  <a:themeElements>
    <a:clrScheme name="橙色">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视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视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视差</Template>
  <TotalTime>147</TotalTime>
  <Words>1662</Words>
  <Application>Microsoft Office PowerPoint</Application>
  <PresentationFormat>自定义</PresentationFormat>
  <Paragraphs>52</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视差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laochang</dc:creator>
  <cp:lastModifiedBy>Administrator</cp:lastModifiedBy>
  <cp:revision>7</cp:revision>
  <dcterms:created xsi:type="dcterms:W3CDTF">2024-01-29T17:33:35Z</dcterms:created>
  <dcterms:modified xsi:type="dcterms:W3CDTF">2024-03-07T02:48:35Z</dcterms:modified>
</cp:coreProperties>
</file>