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8" d="100"/>
          <a:sy n="118" d="100"/>
        </p:scale>
        <p:origin x="-132"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a:xfrm>
            <a:off x="5332412" y="5883275"/>
            <a:ext cx="432404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8641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36876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905984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000663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41868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269187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860839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337167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71371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10951856" y="5867131"/>
            <a:ext cx="551167" cy="365125"/>
          </a:xfrm>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5551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38592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420840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40388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95828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20712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65161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88595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76000"/>
                <a:satMod val="180000"/>
              </a:schemeClr>
              <a:schemeClr val="bg2">
                <a:tint val="80000"/>
                <a:satMod val="120000"/>
                <a:lumMod val="180000"/>
              </a:schemeClr>
            </a:duotone>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rot="16200000">
            <a:off x="5242976" y="-91027"/>
            <a:ext cx="1706049" cy="12192003"/>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28DFF7-BA5B-40E8-B747-8DFCA2213265}" type="slidenum">
              <a:rPr lang="zh-CN" altLang="en-US" smtClean="0"/>
              <a:t>‹#›</a:t>
            </a:fld>
            <a:endParaRPr lang="zh-CN" altLang="en-US"/>
          </a:p>
        </p:txBody>
      </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zh-CN" altLang="en-US" dirty="0"/>
              <a:t>单击此处编辑母版标题样式</a:t>
            </a:r>
            <a:endParaRPr lang="en-US" dirty="0"/>
          </a:p>
        </p:txBody>
      </p:sp>
      <p:sp>
        <p:nvSpPr>
          <p:cNvPr id="15" name="文本框 14">
            <a:extLst>
              <a:ext uri="{FF2B5EF4-FFF2-40B4-BE49-F238E27FC236}">
                <a16:creationId xmlns="" xmlns:a16="http://schemas.microsoft.com/office/drawing/2014/main" id="{0E8EA907-D8B4-7C1D-2367-B7EF72F6E48F}"/>
              </a:ext>
            </a:extLst>
          </p:cNvPr>
          <p:cNvSpPr txBox="1"/>
          <p:nvPr userDrawn="1"/>
        </p:nvSpPr>
        <p:spPr>
          <a:xfrm>
            <a:off x="161691" y="109835"/>
            <a:ext cx="60960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个人所得税专项扣除</a:t>
            </a:r>
            <a:r>
              <a:rPr kumimoji="0" lang="en-US" altLang="zh-CN"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a:t>
            </a:r>
            <a:r>
              <a:rPr kumimoji="0" lang="zh-CN" altLang="en-US"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扣除的时间节点</a:t>
            </a:r>
          </a:p>
        </p:txBody>
      </p:sp>
    </p:spTree>
    <p:extLst>
      <p:ext uri="{BB962C8B-B14F-4D97-AF65-F5344CB8AC3E}">
        <p14:creationId xmlns:p14="http://schemas.microsoft.com/office/powerpoint/2010/main" val="426386785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 xmlns:a16="http://schemas.microsoft.com/office/drawing/2014/main" id="{74AEF010-4D06-A22E-8144-4784E51195EE}"/>
              </a:ext>
            </a:extLst>
          </p:cNvPr>
          <p:cNvSpPr txBox="1">
            <a:spLocks/>
          </p:cNvSpPr>
          <p:nvPr/>
        </p:nvSpPr>
        <p:spPr>
          <a:xfrm>
            <a:off x="1116856" y="1462117"/>
            <a:ext cx="10225548" cy="1816510"/>
          </a:xfrm>
          <a:prstGeom prst="rect">
            <a:avLst/>
          </a:prstGeom>
        </p:spPr>
        <p:txBody>
          <a:bodyPr>
            <a:normAutofit fontScale="97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R="0" lvl="0" algn="ctr" defTabSz="457200" rtl="0" eaLnBrk="1" fontAlgn="auto" latinLnBrk="0" hangingPunct="1">
              <a:lnSpc>
                <a:spcPct val="100000"/>
              </a:lnSpc>
              <a:spcBef>
                <a:spcPct val="0"/>
              </a:spcBef>
              <a:spcAft>
                <a:spcPts val="0"/>
              </a:spcAft>
              <a:buClrTx/>
              <a:buSzTx/>
              <a:buFontTx/>
              <a:buNone/>
              <a:tabLst/>
              <a:defRPr/>
            </a:pPr>
            <a:r>
              <a:rPr kumimoji="0" lang="zh-CN"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如何理解</a:t>
            </a:r>
            <a:r>
              <a:rPr kumimoji="0" lang="en-US"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&lt;</a:t>
            </a:r>
            <a:r>
              <a:rPr kumimoji="0" lang="zh-CN"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个人所得税专项附加扣除暂行办法的通知》中第二章</a:t>
            </a:r>
            <a:r>
              <a:rPr kumimoji="0" lang="en-US"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
            </a:r>
            <a:br>
              <a:rPr kumimoji="0" lang="en-US"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br>
            <a: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t/>
            </a:r>
            <a:b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br>
            <a:r>
              <a:rPr kumimoji="0" lang="en-US" altLang="zh-CN" sz="24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 </a:t>
            </a:r>
            <a: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t/>
            </a:r>
            <a:b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br>
            <a:r>
              <a:rPr kumimoji="0" lang="zh-CN" altLang="zh-CN" sz="39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“享受扣除及办理时间”</a:t>
            </a:r>
            <a:endParaRPr kumimoji="0" lang="zh-CN" altLang="en-US" sz="3900" b="0" i="0" u="none" strike="noStrike" kern="1200" cap="none" spc="0" normalizeH="0" baseline="0" noProof="0" dirty="0">
              <a:ln w="3175" cmpd="sng">
                <a:noFill/>
              </a:ln>
              <a:solidFill>
                <a:sysClr val="windowText" lastClr="000000"/>
              </a:solidFill>
              <a:effectLst/>
              <a:uLnTx/>
              <a:uFillTx/>
              <a:latin typeface="Calibri"/>
              <a:ea typeface="宋体" panose="02010600030101010101" pitchFamily="2" charset="-122"/>
              <a:cs typeface="+mj-cs"/>
            </a:endParaRPr>
          </a:p>
        </p:txBody>
      </p:sp>
      <p:sp>
        <p:nvSpPr>
          <p:cNvPr id="5" name="副标题 2">
            <a:extLst>
              <a:ext uri="{FF2B5EF4-FFF2-40B4-BE49-F238E27FC236}">
                <a16:creationId xmlns="" xmlns:a16="http://schemas.microsoft.com/office/drawing/2014/main" id="{BBD347EA-8A1B-AC16-9BDE-EB61E976949C}"/>
              </a:ext>
            </a:extLst>
          </p:cNvPr>
          <p:cNvSpPr txBox="1">
            <a:spLocks/>
          </p:cNvSpPr>
          <p:nvPr/>
        </p:nvSpPr>
        <p:spPr>
          <a:xfrm>
            <a:off x="1369192" y="4196682"/>
            <a:ext cx="8661416" cy="24548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2400" b="1" i="0" u="none" strike="noStrike" kern="1200" cap="none" spc="0" normalizeH="0" baseline="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endParaRPr kumimoji="0" lang="zh-CN" altLang="zh-CN" sz="1200" b="0" i="0" u="none" strike="noStrike" kern="1200" cap="none" spc="0" normalizeH="0" baseline="0" noProof="0" dirty="0">
              <a:ln>
                <a:noFill/>
              </a:ln>
              <a:solidFill>
                <a:srgbClr val="57257D"/>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61214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24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p>
          <a:p>
            <a:pPr marL="0" marR="0" lvl="0" indent="61214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2400" b="1" i="0" u="none" strike="noStrike" kern="1200" cap="none" spc="0" normalizeH="0" baseline="0" noProof="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r>
              <a:rPr kumimoji="0" lang="en-US" altLang="zh-CN" sz="2400" b="1" i="0" u="none" strike="noStrike" kern="1200" cap="none" spc="0" normalizeH="0" baseline="0" noProof="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endParaRPr kumimoji="0" lang="zh-CN" altLang="zh-CN" sz="1200" b="0" i="0" u="none" strike="noStrike" kern="1200" cap="none" spc="0" normalizeH="0" baseline="0" noProof="0" dirty="0">
              <a:ln>
                <a:noFill/>
              </a:ln>
              <a:solidFill>
                <a:srgbClr val="57257D"/>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                                                                                               </a:t>
            </a:r>
            <a:r>
              <a:rPr kumimoji="0" lang="zh-CN"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二</a:t>
            </a:r>
            <a:r>
              <a:rPr kumimoji="0" lang="en-US"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0</a:t>
            </a:r>
            <a:r>
              <a:rPr kumimoji="0" lang="zh-CN"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二四年二月</a:t>
            </a:r>
            <a:endParaRPr kumimoji="0" lang="zh-CN" altLang="en-US" sz="2400" b="0" i="0" u="none" strike="noStrike" kern="1200" cap="none" spc="0" normalizeH="0" baseline="0" noProof="0" dirty="0">
              <a:ln>
                <a:noFill/>
              </a:ln>
              <a:solidFill>
                <a:srgbClr val="57257D"/>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7791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wipe(up)">
                                      <p:cBhvr>
                                        <p:cTn id="14" dur="500"/>
                                        <p:tgtEl>
                                          <p:spTgt spid="5">
                                            <p:txEl>
                                              <p:pRg st="2" end="2"/>
                                            </p:txEl>
                                          </p:spTgt>
                                        </p:tgtEl>
                                      </p:cBhvr>
                                    </p:animEffect>
                                  </p:childTnLst>
                                </p:cTn>
                              </p:par>
                              <p:par>
                                <p:cTn id="15" presetID="22" presetClass="entr" presetSubtype="1"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up)">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1597741" y="1536174"/>
            <a:ext cx="8804787" cy="3785652"/>
          </a:xfrm>
          <a:prstGeom prst="rect">
            <a:avLst/>
          </a:prstGeom>
          <a:noFill/>
        </p:spPr>
        <p:txBody>
          <a:bodyPr wrap="square">
            <a:spAutoFit/>
          </a:bodyPr>
          <a:lstStyle/>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“（七）</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岁以下婴幼儿照护。</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为婴幼儿出生的当月至年满</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周岁的前一个月。</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19</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：享受</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岁以下婴幼儿照护专项附加扣除的起算时间是什么？</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从婴幼儿出生的当月至年满</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周岁的前一个月，纳税人可以享受该项专项附加扣除。</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20</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：享受</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岁以下婴幼儿照护专项附加扣除与享受子女教育“学前教育”如何终止和起算？</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当</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岁以下婴幼儿照护专项附加扣除终止的次月起填报子女教育</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学前教育阶段的专项附加扣除。</a:t>
            </a:r>
            <a:r>
              <a:rPr lang="zh-CN" altLang="zh-CN" sz="2400" b="1" u="dbl" kern="100" dirty="0">
                <a:effectLst/>
                <a:uFill>
                  <a:solidFill>
                    <a:srgbClr val="FF0000"/>
                  </a:solidFill>
                </a:uFill>
                <a:latin typeface="等线" panose="02010600030101010101" pitchFamily="2" charset="-122"/>
                <a:ea typeface="宋体" panose="02010600030101010101" pitchFamily="2" charset="-122"/>
                <a:cs typeface="Times New Roman" panose="02020603050405020304" pitchFamily="18" charset="0"/>
              </a:rPr>
              <a:t>（要填报才能享受）</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2450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1081547" y="989862"/>
            <a:ext cx="10333705" cy="4524315"/>
          </a:xfrm>
          <a:prstGeom prst="rect">
            <a:avLst/>
          </a:prstGeom>
          <a:noFill/>
        </p:spPr>
        <p:txBody>
          <a:bodyPr wrap="square">
            <a:spAutoFit/>
          </a:bodyPr>
          <a:lstStyle/>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在国家税务总局</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关于修订发布《个人所得税专项附加扣除操作办法（试行）》的公告</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中</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822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第三条规定：纳税人享受符合规定的专项附加扣除的计算时间分别为：</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“（一）子女教育。</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学前教育阶段，为子女年满</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周岁当月至小学入学前一月。学历教育，为子女接受全日制学历教育入学的当月至全日制学历教育结束的当月。</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：残障儿童接受的特殊教育，父母是否可以享受子女教育专项附加扣除？</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特殊教育属于义务教育，同时拥有学籍，因此父母可以享受扣除。</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2</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：大学期间参军，学校保留学籍，是否可以按子女教育扣除？</a:t>
            </a:r>
            <a:r>
              <a:rPr lang="zh-CN" altLang="zh-CN" sz="24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服兵役是公民的义务，大学期间参军是积极响应国家的号召，参军保留学籍期间，属于高等教育阶段，其父母可以享受子女教育专项附加扣除。</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p>
        </p:txBody>
      </p:sp>
    </p:spTree>
    <p:extLst>
      <p:ext uri="{BB962C8B-B14F-4D97-AF65-F5344CB8AC3E}">
        <p14:creationId xmlns:p14="http://schemas.microsoft.com/office/powerpoint/2010/main" val="26750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par>
                                <p:cTn id="19" presetID="18" presetClass="entr" presetSubtype="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Righ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1120876" y="897538"/>
            <a:ext cx="10333705" cy="5062924"/>
          </a:xfrm>
          <a:prstGeom prst="rect">
            <a:avLst/>
          </a:prstGeom>
          <a:noFill/>
        </p:spPr>
        <p:txBody>
          <a:bodyPr wrap="square">
            <a:spAutoFit/>
          </a:bodyPr>
          <a:lstStyle/>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：参加</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跨校联合培养</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需要到国外读书几年的，是否可以按照子女教育扣除？</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一般情况下，参加</a:t>
            </a:r>
            <a:r>
              <a:rPr lang="en-US" altLang="zh-CN" sz="23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跨校联合培养</a:t>
            </a:r>
            <a:r>
              <a:rPr lang="en-US" altLang="zh-CN" sz="23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的学生，原学校继续保留学生学籍，子女在国外读书期间，父母可以享受子女教育专项附加扣除。</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4</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：寒暑假、病假、休学算不算在子女教育专项附加扣除的扣除期间内？</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个人所得税专项附加扣除学历教育和学历（学位）继续教育的期间，包含因病或其他非主观原因休学但学籍继续保留的休学期间，以及施教机构按规定组织实施的寒暑假等假期。</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5</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：学历教育包括那些？</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子女教育：</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包括学前教育和学历教育。</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学前教育：年满</a:t>
            </a:r>
            <a:r>
              <a:rPr lang="en-US" altLang="zh-CN" sz="23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岁至小学入学前一月处于学前教育阶段。</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学历教育：包括义务教育（小学、初中教育）、高中阶段教育（普通高中、中等职业、技工教育</a:t>
            </a:r>
            <a:r>
              <a:rPr lang="en-US" altLang="zh-CN" sz="23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、高等教育（大学专科、大学本科、硕士研究生、博士研究生教育）。</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6633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par>
                                <p:cTn id="30" presetID="22" presetClass="entr" presetSubtype="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929147" y="1469495"/>
            <a:ext cx="10333705" cy="4154984"/>
          </a:xfrm>
          <a:prstGeom prst="rect">
            <a:avLst/>
          </a:prstGeom>
          <a:noFill/>
        </p:spPr>
        <p:txBody>
          <a:bodyPr wrap="square">
            <a:spAutoFit/>
          </a:bodyPr>
          <a:lstStyle/>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“（二）继续教育。</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学历（学位）继续教育，为在</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中国境内</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接受学历（学位）继续教育入学的当月至学历（学位）继续教育结束的当月，同一学历（学位）继续教育的扣除期限最长不得超过</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48</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个月。技能人员职业资格继续教育、专业技术人员职业资格继续教育，为取得相关证书的当年。</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6</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：如果在国外进行的学历继续教育，或者是拿到了国外颁发的技能证书，能否享受继续教育扣除？</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根据专项附加扣除暂行办法的规定，纳税人在中国境内接受的学历（学位）继续教育支出，以及接受技能人员</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职业资格继续教育、专业技术人员职业资格继续教育支出，可以按规定享受扣除。对于纳税人在国外接受的学历继续教</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育和国外颁发的技能证书，不符合</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中国境内</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的规定，不能享受继续教育专项附加扣除。</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0685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929147" y="1120676"/>
            <a:ext cx="10333705" cy="4616648"/>
          </a:xfrm>
          <a:prstGeom prst="rect">
            <a:avLst/>
          </a:prstGeom>
          <a:noFill/>
        </p:spPr>
        <p:txBody>
          <a:bodyPr wrap="square">
            <a:spAutoFit/>
          </a:bodyPr>
          <a:lstStyle/>
          <a:p>
            <a:pPr indent="306070" algn="just"/>
            <a:r>
              <a:rPr lang="en-US" altLang="zh-CN" sz="21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100" b="1" kern="100" dirty="0">
                <a:effectLst/>
                <a:latin typeface="等线" panose="02010600030101010101" pitchFamily="2" charset="-122"/>
                <a:ea typeface="等线" panose="02010600030101010101" pitchFamily="2" charset="-122"/>
                <a:cs typeface="Times New Roman" panose="02020603050405020304" pitchFamily="18" charset="0"/>
              </a:rPr>
              <a:t>7</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：纳税人处于本硕博连读的博士阶段，父母已经申报</a:t>
            </a:r>
            <a:r>
              <a:rPr lang="zh-CN" altLang="zh-CN" sz="2100" b="1" kern="100" dirty="0">
                <a:effectLst/>
                <a:latin typeface="等线" panose="02010600030101010101" pitchFamily="2" charset="-122"/>
                <a:ea typeface="等线" panose="02010600030101010101" pitchFamily="2" charset="-122"/>
                <a:cs typeface="Times New Roman" panose="02020603050405020304" pitchFamily="18" charset="0"/>
              </a:rPr>
              <a:t> </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享受了子女教育专项附加扣除，纳税人如果在博士读书时取得律师资格证书，可以申报继续教育扣除？</a:t>
            </a:r>
            <a:r>
              <a:rPr lang="zh-CN" altLang="zh-CN" sz="21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1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1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如果纳税人有综合所得</a:t>
            </a:r>
            <a:r>
              <a:rPr lang="en-US" altLang="zh-CN" sz="2100"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一个纳税年度内，在取得证书的当年，可以享受职业资格继续教育扣除。</a:t>
            </a:r>
            <a:r>
              <a:rPr lang="zh-CN" altLang="zh-CN" sz="21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1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1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100" b="1" kern="100" dirty="0">
                <a:effectLst/>
                <a:latin typeface="等线" panose="02010600030101010101" pitchFamily="2" charset="-122"/>
                <a:ea typeface="等线" panose="02010600030101010101" pitchFamily="2" charset="-122"/>
                <a:cs typeface="Times New Roman" panose="02020603050405020304" pitchFamily="18" charset="0"/>
              </a:rPr>
              <a:t>8</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：参加自学考试（包括夜大、函授、现代远程教育、广播电视大学等学习），是否可以享受继续教育扣除？</a:t>
            </a:r>
            <a:endParaRPr lang="zh-CN" altLang="zh-CN" sz="21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1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高等教育自学考试等应考者取得一门课程的单科合格证书后，教育部门即为其建立考籍管理档案。具有考籍管理档案的考生，可以按规定享受继续教育专项附加扣除。</a:t>
            </a:r>
            <a:r>
              <a:rPr lang="zh-CN" altLang="zh-CN" sz="2100" kern="100" dirty="0">
                <a:effectLst/>
                <a:latin typeface="等线" panose="02010600030101010101" pitchFamily="2" charset="-122"/>
                <a:ea typeface="等线" panose="02010600030101010101" pitchFamily="2" charset="-122"/>
                <a:cs typeface="Times New Roman" panose="02020603050405020304" pitchFamily="18" charset="0"/>
              </a:rPr>
              <a:t> </a:t>
            </a:r>
          </a:p>
          <a:p>
            <a:pPr indent="306070" algn="just"/>
            <a:r>
              <a:rPr lang="en-US" altLang="zh-CN" sz="21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100" b="1" kern="100" dirty="0">
                <a:effectLst/>
                <a:latin typeface="等线" panose="02010600030101010101" pitchFamily="2" charset="-122"/>
                <a:ea typeface="等线" panose="02010600030101010101" pitchFamily="2" charset="-122"/>
                <a:cs typeface="Times New Roman" panose="02020603050405020304" pitchFamily="18" charset="0"/>
              </a:rPr>
              <a:t>9</a:t>
            </a:r>
            <a:r>
              <a:rPr lang="zh-CN" altLang="zh-CN" sz="2100" b="1" kern="100" dirty="0">
                <a:effectLst/>
                <a:latin typeface="等线" panose="02010600030101010101" pitchFamily="2" charset="-122"/>
                <a:ea typeface="宋体" panose="02010600030101010101" pitchFamily="2" charset="-122"/>
                <a:cs typeface="Times New Roman" panose="02020603050405020304" pitchFamily="18" charset="0"/>
              </a:rPr>
              <a:t>：如果纳税人在接受学历继续教育的同时取得技能人员职业资格证书或者专业技术人员职业资格证书，是否可以享受扣除？</a:t>
            </a:r>
            <a:endParaRPr lang="zh-CN" altLang="zh-CN" sz="21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1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纳税人接受学历继续教育，可以按照每月</a:t>
            </a:r>
            <a:r>
              <a:rPr lang="en-US" altLang="zh-CN" sz="2100" kern="100" dirty="0">
                <a:effectLst/>
                <a:latin typeface="等线" panose="02010600030101010101" pitchFamily="2" charset="-122"/>
                <a:ea typeface="等线" panose="02010600030101010101" pitchFamily="2" charset="-122"/>
                <a:cs typeface="Times New Roman" panose="02020603050405020304" pitchFamily="18" charset="0"/>
              </a:rPr>
              <a:t>400</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元的标准扣除，全年共计</a:t>
            </a:r>
            <a:r>
              <a:rPr lang="en-US" altLang="zh-CN" sz="2100" kern="100" dirty="0">
                <a:effectLst/>
                <a:latin typeface="等线" panose="02010600030101010101" pitchFamily="2" charset="-122"/>
                <a:ea typeface="等线" panose="02010600030101010101" pitchFamily="2" charset="-122"/>
                <a:cs typeface="Times New Roman" panose="02020603050405020304" pitchFamily="18" charset="0"/>
              </a:rPr>
              <a:t>4800</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元；在同年又取得技能人员职业资格证书或者专业技术人员职业资格证书，且符合扣除条件的，全年可按照</a:t>
            </a:r>
            <a:r>
              <a:rPr lang="en-US" altLang="zh-CN" sz="2100" kern="100" dirty="0">
                <a:effectLst/>
                <a:latin typeface="等线" panose="02010600030101010101" pitchFamily="2" charset="-122"/>
                <a:ea typeface="等线" panose="02010600030101010101" pitchFamily="2" charset="-122"/>
                <a:cs typeface="Times New Roman" panose="02020603050405020304" pitchFamily="18" charset="0"/>
              </a:rPr>
              <a:t>3600 </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元的标准定额扣除。因此，对同时符合两类情形的纳税人，该年度可叠加享受扣除，即当年其继续教育最多可扣除</a:t>
            </a:r>
            <a:r>
              <a:rPr lang="en-US" altLang="zh-CN" sz="2100" kern="100" dirty="0">
                <a:effectLst/>
                <a:latin typeface="等线" panose="02010600030101010101" pitchFamily="2" charset="-122"/>
                <a:ea typeface="等线" panose="02010600030101010101" pitchFamily="2" charset="-122"/>
                <a:cs typeface="Times New Roman" panose="02020603050405020304" pitchFamily="18" charset="0"/>
              </a:rPr>
              <a:t>8400 </a:t>
            </a:r>
            <a:r>
              <a:rPr lang="zh-CN" altLang="zh-CN" sz="2100" kern="100" dirty="0">
                <a:effectLst/>
                <a:latin typeface="等线" panose="02010600030101010101" pitchFamily="2" charset="-122"/>
                <a:ea typeface="宋体" panose="02010600030101010101" pitchFamily="2" charset="-122"/>
                <a:cs typeface="Times New Roman" panose="02020603050405020304" pitchFamily="18" charset="0"/>
              </a:rPr>
              <a:t>元。</a:t>
            </a:r>
            <a:endParaRPr lang="zh-CN" altLang="zh-CN" sz="21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2630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1506793" y="1382286"/>
            <a:ext cx="9178414" cy="4093428"/>
          </a:xfrm>
          <a:prstGeom prst="rect">
            <a:avLst/>
          </a:prstGeom>
          <a:noFill/>
        </p:spPr>
        <p:txBody>
          <a:bodyPr wrap="square">
            <a:spAutoFit/>
          </a:bodyPr>
          <a:lstStyle/>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600" kern="100" dirty="0">
                <a:effectLst/>
                <a:latin typeface="等线" panose="02010600030101010101" pitchFamily="2" charset="-122"/>
                <a:ea typeface="宋体" panose="02010600030101010101" pitchFamily="2" charset="-122"/>
                <a:cs typeface="Times New Roman" panose="02020603050405020304" pitchFamily="18" charset="0"/>
              </a:rPr>
              <a:t>“（三）大病医疗。为医疗保障信息系统记录的医药费用实际支出的当年。”</a:t>
            </a:r>
          </a:p>
          <a:p>
            <a:pPr indent="304800" algn="just"/>
            <a:r>
              <a:rPr lang="zh-CN" altLang="en-US" sz="26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6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600" b="1" kern="100" dirty="0">
                <a:effectLst/>
                <a:latin typeface="等线" panose="02010600030101010101" pitchFamily="2" charset="-122"/>
                <a:ea typeface="宋体" panose="02010600030101010101" pitchFamily="2" charset="-122"/>
                <a:cs typeface="Times New Roman" panose="02020603050405020304" pitchFamily="18" charset="0"/>
              </a:rPr>
              <a:t>10</a:t>
            </a:r>
            <a:r>
              <a:rPr lang="zh-CN" altLang="en-US" sz="2600" b="1" kern="100" dirty="0">
                <a:effectLst/>
                <a:latin typeface="等线" panose="02010600030101010101" pitchFamily="2" charset="-122"/>
                <a:ea typeface="宋体" panose="02010600030101010101" pitchFamily="2" charset="-122"/>
                <a:cs typeface="Times New Roman" panose="02020603050405020304" pitchFamily="18" charset="0"/>
              </a:rPr>
              <a:t>：大病医疗支出中，纳税人年末住院，第二年年初出院，这种跨年度的医疗费用，如何计算扣除额？是否分两个年度扣除？ </a:t>
            </a:r>
          </a:p>
          <a:p>
            <a:pPr indent="304800" algn="just"/>
            <a:r>
              <a:rPr lang="zh-CN" altLang="en-US" sz="2600" kern="100" dirty="0">
                <a:effectLst/>
                <a:latin typeface="等线" panose="02010600030101010101" pitchFamily="2" charset="-122"/>
                <a:ea typeface="宋体" panose="02010600030101010101" pitchFamily="2" charset="-122"/>
                <a:cs typeface="Times New Roman" panose="02020603050405020304" pitchFamily="18" charset="0"/>
              </a:rPr>
              <a:t>   纳税人年末住院，第二年年初出院，一般是在出院时才进行医疗费用的结算。纳税人申报享受大病医疗扣除，以医疗费用结算单上的结算时间为准，因此，该医疗费用支出属于是第二年的支出。到第二年结束时，如果达到大病医疗扣除的条件，可以在第二年的次年（第三年）汇算时享受扣除。</a:t>
            </a:r>
          </a:p>
        </p:txBody>
      </p:sp>
    </p:spTree>
    <p:extLst>
      <p:ext uri="{BB962C8B-B14F-4D97-AF65-F5344CB8AC3E}">
        <p14:creationId xmlns:p14="http://schemas.microsoft.com/office/powerpoint/2010/main" val="390475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860322" y="982176"/>
            <a:ext cx="10240298" cy="4893647"/>
          </a:xfrm>
          <a:prstGeom prst="rect">
            <a:avLst/>
          </a:prstGeom>
          <a:noFill/>
        </p:spPr>
        <p:txBody>
          <a:bodyPr wrap="square">
            <a:spAutoFit/>
          </a:bodyPr>
          <a:lstStyle/>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“（四）住房贷款利息。</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为贷款合同约定开始还款的当月至贷款全部归还或贷款合同终止的当月，扣除期限最长不得超过</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240</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个月。</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12</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：父母和子女共同购房，房屋产权证明、贷款合同均登记为父母和子女，住房贷款利息专项附加扣除如何享受</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父母和子女共同购买一套房子，不能既由父母扣除，又由子女扣除，应该由主贷款人扣除。如主贷款人为子女的，由子女享受扣除；主贷款人为父母中一方的，由父母任一方享受扣除。</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13</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用贷款买了一套房，由于工作需要将该房屋贷款还清后置换了另一套房，第二套房贷银行依旧给的是首套房贷款利率，第一套房时没享受过贷款利息政策，那么第二套房贷利息可以享受住房贷款利息扣除政策吗？</a:t>
            </a:r>
            <a:r>
              <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根据现行政策规定，如果纳税人没有申报过住房贷款利息扣除，那么其按照首套住房贷款利率购买的第二套住房，可以享受住房贷款利息扣除。</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4351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par>
                                <p:cTn id="21" presetID="18"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879987" y="815027"/>
            <a:ext cx="10633588" cy="5047536"/>
          </a:xfrm>
          <a:prstGeom prst="rect">
            <a:avLst/>
          </a:prstGeom>
          <a:noFill/>
        </p:spPr>
        <p:txBody>
          <a:bodyPr wrap="square">
            <a:spAutoFit/>
          </a:bodyPr>
          <a:lstStyle/>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“（五）住房租金。</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为租赁合同（协议）约定的房屋租赁期开始的当月至租赁期结束的当月。提前终止合同（协议）的，以实际租赁期限为准。</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14</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：合租住房是否可以分别享受扣除政策？</a:t>
            </a:r>
            <a:r>
              <a:rPr lang="zh-CN" altLang="zh-CN" sz="23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住房租金支出由签订租赁合同的承租人扣除。因此，合租租房的个人（非夫妻关系），若都与出租方签署了规范租房合同，可根据租金定额标准各自扣除。</a:t>
            </a:r>
            <a:r>
              <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rPr>
              <a:t> </a:t>
            </a:r>
          </a:p>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15</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：员工宿舍是否可以扣除住房租金支出？</a:t>
            </a:r>
            <a:r>
              <a:rPr lang="zh-CN" altLang="zh-CN" sz="23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如果个人不付租金，不得享受扣除；如果本人支付了租金且符合相关条件的，可以扣除。</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16</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：某些行业员工流动性比较大，一年换几个城市租赁</a:t>
            </a:r>
            <a:r>
              <a:rPr lang="en-US" altLang="zh-CN" sz="23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住房，或者当年一直外派并在当地租房，如何申报住房租金专项附加扣除？</a:t>
            </a:r>
            <a:r>
              <a:rPr lang="zh-CN" altLang="zh-CN" sz="23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3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如果单位为外派员工解决住宿问题，则个人不应再扣除住房租金。对于外派员工自行解决租房问题的，一年内多次变换工作地点的，个人应及时向扣缴义务人或者税务机关</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更新</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专项附加扣除</a:t>
            </a:r>
            <a:r>
              <a:rPr lang="zh-CN" altLang="zh-CN" sz="2300" b="1" kern="100" dirty="0">
                <a:effectLst/>
                <a:latin typeface="等线" panose="02010600030101010101" pitchFamily="2" charset="-122"/>
                <a:ea typeface="宋体" panose="02010600030101010101" pitchFamily="2" charset="-122"/>
                <a:cs typeface="Times New Roman" panose="02020603050405020304" pitchFamily="18" charset="0"/>
              </a:rPr>
              <a:t>相关信息</a:t>
            </a:r>
            <a:r>
              <a:rPr lang="zh-CN" altLang="zh-CN" sz="2300" kern="100" dirty="0">
                <a:effectLst/>
                <a:latin typeface="等线" panose="02010600030101010101" pitchFamily="2" charset="-122"/>
                <a:ea typeface="宋体" panose="02010600030101010101" pitchFamily="2" charset="-122"/>
                <a:cs typeface="Times New Roman" panose="02020603050405020304" pitchFamily="18" charset="0"/>
              </a:rPr>
              <a:t>，允许一年内按照更换工作地点的情况分别进行扣除。</a:t>
            </a:r>
            <a:endParaRPr lang="zh-CN" altLang="zh-CN" sz="23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8939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par>
                                <p:cTn id="21" presetID="18"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up)">
                                      <p:cBhvr>
                                        <p:cTn id="28" dur="500"/>
                                        <p:tgtEl>
                                          <p:spTgt spid="3">
                                            <p:txEl>
                                              <p:pRg st="5" end="5"/>
                                            </p:txEl>
                                          </p:spTgt>
                                        </p:tgtEl>
                                      </p:cBhvr>
                                    </p:animEffect>
                                  </p:childTnLst>
                                </p:cTn>
                              </p:par>
                              <p:par>
                                <p:cTn id="29" presetID="22" presetClass="entr" presetSubtype="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B449D9CC-8470-18B0-AB65-CCD5B00273A3}"/>
              </a:ext>
            </a:extLst>
          </p:cNvPr>
          <p:cNvSpPr txBox="1"/>
          <p:nvPr/>
        </p:nvSpPr>
        <p:spPr>
          <a:xfrm>
            <a:off x="1312606" y="1865122"/>
            <a:ext cx="8804787" cy="2677656"/>
          </a:xfrm>
          <a:prstGeom prst="rect">
            <a:avLst/>
          </a:prstGeom>
          <a:noFill/>
        </p:spPr>
        <p:txBody>
          <a:bodyPr wrap="square">
            <a:spAutoFit/>
          </a:bodyPr>
          <a:lstStyle/>
          <a:p>
            <a:pPr indent="306070" algn="just"/>
            <a:r>
              <a:rPr lang="en-US" altLang="zh-CN" sz="23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“（六）赡养老人。</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为被赡养人年满</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60</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周岁的当月至赡养义务终止的年末。</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4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17</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：父母均要满</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60</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岁还是只要一位满</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60</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岁即可享受赡养老人专项附加扣除</a:t>
            </a:r>
            <a:r>
              <a:rPr lang="en-US" altLang="zh-CN" sz="2400" b="1" kern="100" dirty="0">
                <a:effectLst/>
                <a:latin typeface="等线" panose="02010600030101010101" pitchFamily="2" charset="-122"/>
                <a:ea typeface="等线" panose="02010600030101010101" pitchFamily="2" charset="-122"/>
                <a:cs typeface="Times New Roman" panose="02020603050405020304" pitchFamily="18" charset="0"/>
              </a:rPr>
              <a:t>?</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4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父母中有一位年满</a:t>
            </a: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60</a:t>
            </a:r>
            <a:r>
              <a:rPr lang="zh-CN" altLang="zh-CN" sz="2400" kern="100" dirty="0">
                <a:effectLst/>
                <a:latin typeface="等线" panose="02010600030101010101" pitchFamily="2" charset="-122"/>
                <a:ea typeface="宋体" panose="02010600030101010101" pitchFamily="2" charset="-122"/>
                <a:cs typeface="Times New Roman" panose="02020603050405020304" pitchFamily="18" charset="0"/>
              </a:rPr>
              <a:t>周岁，纳税人就可以按照规定标准享受赡养老人专项附加扣除。并一直扣到对最后一位老人赡养义务终止的</a:t>
            </a:r>
            <a:r>
              <a:rPr lang="zh-CN" altLang="zh-CN" sz="2400" b="1" kern="100" dirty="0">
                <a:effectLst/>
                <a:latin typeface="等线" panose="02010600030101010101" pitchFamily="2" charset="-122"/>
                <a:ea typeface="宋体" panose="02010600030101010101" pitchFamily="2" charset="-122"/>
                <a:cs typeface="Times New Roman" panose="02020603050405020304" pitchFamily="18" charset="0"/>
              </a:rPr>
              <a:t>年末</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7585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差">
  <a:themeElements>
    <a:clrScheme name="橙色">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视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视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视差</Template>
  <TotalTime>147</TotalTime>
  <Words>1662</Words>
  <Application>Microsoft Office PowerPoint</Application>
  <PresentationFormat>自定义</PresentationFormat>
  <Paragraphs>52</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视差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laochang</dc:creator>
  <cp:lastModifiedBy>Administrator</cp:lastModifiedBy>
  <cp:revision>7</cp:revision>
  <dcterms:created xsi:type="dcterms:W3CDTF">2024-01-29T17:33:35Z</dcterms:created>
  <dcterms:modified xsi:type="dcterms:W3CDTF">2024-03-07T02:48:35Z</dcterms:modified>
</cp:coreProperties>
</file>