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8" d="100"/>
          <a:sy n="118" d="100"/>
        </p:scale>
        <p:origin x="-132"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a:xfrm>
            <a:off x="5332412" y="5883275"/>
            <a:ext cx="4324044" cy="365125"/>
          </a:xfrm>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64984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903845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152088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739412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023959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955583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473121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667269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921663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a:xfrm>
            <a:off x="10951856" y="5867131"/>
            <a:ext cx="551167" cy="365125"/>
          </a:xfrm>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674036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8641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43560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10656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850312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246310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1450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5CD67B8-D0F1-4D4E-A513-EAFAA4B20806}" type="datetimeFigureOut">
              <a:rPr lang="zh-CN" altLang="en-US" smtClean="0"/>
              <a:t>2024/3/7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E28DFF7-BA5B-40E8-B747-8DFCA2213265}" type="slidenum">
              <a:rPr lang="zh-CN" altLang="en-US" smtClean="0"/>
              <a:t>‹#›</a:t>
            </a:fld>
            <a:endParaRPr lang="zh-CN" altLang="en-US"/>
          </a:p>
        </p:txBody>
      </p:sp>
    </p:spTree>
    <p:extLst>
      <p:ext uri="{BB962C8B-B14F-4D97-AF65-F5344CB8AC3E}">
        <p14:creationId xmlns:p14="http://schemas.microsoft.com/office/powerpoint/2010/main" val="373205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duotone>
              <a:schemeClr val="bg2">
                <a:shade val="76000"/>
                <a:satMod val="180000"/>
              </a:schemeClr>
              <a:schemeClr val="bg2">
                <a:tint val="80000"/>
                <a:satMod val="120000"/>
                <a:lumMod val="180000"/>
              </a:schemeClr>
            </a:duotone>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zh-CN" altLang="en-US" dirty="0"/>
              <a:t>单击此处编辑母版标题样式</a:t>
            </a:r>
            <a:endParaRPr lang="en-US" dirty="0"/>
          </a:p>
        </p:txBody>
      </p:sp>
      <p:grpSp>
        <p:nvGrpSpPr>
          <p:cNvPr id="7" name="Group 6"/>
          <p:cNvGrpSpPr/>
          <p:nvPr/>
        </p:nvGrpSpPr>
        <p:grpSpPr>
          <a:xfrm rot="16200000">
            <a:off x="5242976" y="-91027"/>
            <a:ext cx="1706049" cy="12192003"/>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5CD67B8-D0F1-4D4E-A513-EAFAA4B20806}" type="datetimeFigureOut">
              <a:rPr lang="zh-CN" altLang="en-US" smtClean="0"/>
              <a:t>2024/3/7</a:t>
            </a:fld>
            <a:endParaRPr lang="zh-CN" alt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zh-CN" alt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28DFF7-BA5B-40E8-B747-8DFCA2213265}" type="slidenum">
              <a:rPr lang="zh-CN" altLang="en-US" smtClean="0"/>
              <a:t>‹#›</a:t>
            </a:fld>
            <a:endParaRPr lang="zh-CN" altLang="en-US"/>
          </a:p>
        </p:txBody>
      </p:sp>
      <p:sp>
        <p:nvSpPr>
          <p:cNvPr id="15" name="文本框 14">
            <a:extLst>
              <a:ext uri="{FF2B5EF4-FFF2-40B4-BE49-F238E27FC236}">
                <a16:creationId xmlns:a16="http://schemas.microsoft.com/office/drawing/2014/main" xmlns="" id="{0E8EA907-D8B4-7C1D-2367-B7EF72F6E48F}"/>
              </a:ext>
            </a:extLst>
          </p:cNvPr>
          <p:cNvSpPr txBox="1"/>
          <p:nvPr userDrawn="1"/>
        </p:nvSpPr>
        <p:spPr>
          <a:xfrm>
            <a:off x="161691" y="109835"/>
            <a:ext cx="60960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个人所得税专项扣除</a:t>
            </a:r>
            <a:r>
              <a:rPr kumimoji="0" lang="en-US" altLang="zh-CN"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a:t>
            </a:r>
            <a:r>
              <a:rPr kumimoji="0" lang="zh-CN" altLang="en-US" sz="2400" b="0" i="0" u="none" strike="noStrike" kern="1200" cap="none" spc="0" normalizeH="0" baseline="0" noProof="0" dirty="0">
                <a:ln>
                  <a:noFill/>
                </a:ln>
                <a:solidFill>
                  <a:srgbClr val="ACCBF9">
                    <a:lumMod val="50000"/>
                  </a:srgbClr>
                </a:solidFill>
                <a:effectLst/>
                <a:uLnTx/>
                <a:uFillTx/>
                <a:latin typeface="Calibri"/>
                <a:ea typeface="宋体" panose="02010600030101010101" pitchFamily="2" charset="-122"/>
                <a:cs typeface="+mn-cs"/>
              </a:rPr>
              <a:t>扣除的资料保存</a:t>
            </a:r>
          </a:p>
        </p:txBody>
      </p:sp>
    </p:spTree>
    <p:extLst>
      <p:ext uri="{BB962C8B-B14F-4D97-AF65-F5344CB8AC3E}">
        <p14:creationId xmlns:p14="http://schemas.microsoft.com/office/powerpoint/2010/main" val="3379300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a:extLst>
              <a:ext uri="{FF2B5EF4-FFF2-40B4-BE49-F238E27FC236}">
                <a16:creationId xmlns:a16="http://schemas.microsoft.com/office/drawing/2014/main" xmlns="" id="{74AEF010-4D06-A22E-8144-4784E51195EE}"/>
              </a:ext>
            </a:extLst>
          </p:cNvPr>
          <p:cNvSpPr txBox="1">
            <a:spLocks/>
          </p:cNvSpPr>
          <p:nvPr/>
        </p:nvSpPr>
        <p:spPr>
          <a:xfrm>
            <a:off x="1369192" y="1545245"/>
            <a:ext cx="9601201" cy="1816510"/>
          </a:xfrm>
          <a:prstGeom prst="rect">
            <a:avLst/>
          </a:prstGeom>
        </p:spPr>
        <p:txBody>
          <a:bodyPr>
            <a:normAutofit fontScale="975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R="0" lvl="0" algn="ctr" defTabSz="457200" rtl="0" eaLnBrk="1" fontAlgn="auto" latinLnBrk="0" hangingPunct="1">
              <a:lnSpc>
                <a:spcPct val="100000"/>
              </a:lnSpc>
              <a:spcBef>
                <a:spcPct val="0"/>
              </a:spcBef>
              <a:spcAft>
                <a:spcPts val="0"/>
              </a:spcAft>
              <a:buClrTx/>
              <a:buSzTx/>
              <a:buFontTx/>
              <a:buNone/>
              <a:tabLst/>
              <a:defRPr/>
            </a:pPr>
            <a:r>
              <a:rPr kumimoji="0" lang="zh-CN"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如何</a:t>
            </a:r>
            <a:r>
              <a:rPr kumimoji="0" lang="zh-CN" altLang="zh-CN" sz="2700" b="1" i="0" u="none" strike="noStrike" kern="1200" cap="none" spc="0" normalizeH="0" baseline="0" noProof="0" dirty="0" smtClean="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理解</a:t>
            </a:r>
            <a:r>
              <a:rPr kumimoji="0" lang="en-US" altLang="zh-CN" sz="2700" b="1" i="0" u="none" strike="noStrike" kern="1200" cap="none" spc="0" normalizeH="0" baseline="0" noProof="0" dirty="0" smtClean="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a:t>
            </a:r>
            <a:r>
              <a:rPr kumimoji="0" lang="zh-CN" altLang="zh-CN" sz="2700" b="1" i="0" u="none" strike="noStrike" kern="1200" cap="none" spc="0" normalizeH="0" baseline="0" noProof="0" dirty="0" smtClean="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个人所得</a:t>
            </a:r>
            <a:r>
              <a:rPr kumimoji="0" lang="zh-CN"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税专项附加扣除暂行办法的通知》中第</a:t>
            </a:r>
            <a:r>
              <a:rPr kumimoji="0" lang="zh-CN" altLang="en-US"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三</a:t>
            </a:r>
            <a:r>
              <a:rPr kumimoji="0" lang="zh-CN"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章</a:t>
            </a:r>
            <a:r>
              <a:rPr kumimoji="0" lang="en-US"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
            </a:r>
            <a:br>
              <a:rPr kumimoji="0" lang="en-US" altLang="zh-CN" sz="27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br>
            <a:r>
              <a:rPr kumimoji="0" lang="zh-CN" altLang="zh-CN" sz="1100" b="0" i="0" u="none" strike="noStrike" kern="1200" cap="none" spc="0" normalizeH="0" baseline="0" noProof="0" dirty="0">
                <a:ln w="3175" cmpd="sng">
                  <a:noFill/>
                </a:ln>
                <a:solidFill>
                  <a:sysClr val="windowText" lastClr="000000"/>
                </a:solidFill>
                <a:effectLst/>
                <a:uLnTx/>
                <a:uFillTx/>
                <a:latin typeface="宋体" panose="02010600030101010101" pitchFamily="2" charset="-122"/>
                <a:ea typeface="宋体" panose="02010600030101010101" pitchFamily="2" charset="-122"/>
                <a:cs typeface="宋体" panose="02010600030101010101" pitchFamily="2" charset="-122"/>
              </a:rPr>
              <a:t/>
            </a:r>
            <a:br>
              <a:rPr kumimoji="0" lang="zh-CN" altLang="zh-CN" sz="1100" b="0" i="0" u="none" strike="noStrike" kern="1200" cap="none" spc="0" normalizeH="0" baseline="0" noProof="0" dirty="0">
                <a:ln w="3175" cmpd="sng">
                  <a:noFill/>
                </a:ln>
                <a:solidFill>
                  <a:sysClr val="windowText" lastClr="000000"/>
                </a:solidFill>
                <a:effectLst/>
                <a:uLnTx/>
                <a:uFillTx/>
                <a:latin typeface="宋体" panose="02010600030101010101" pitchFamily="2" charset="-122"/>
                <a:ea typeface="宋体" panose="02010600030101010101" pitchFamily="2" charset="-122"/>
                <a:cs typeface="宋体" panose="02010600030101010101" pitchFamily="2" charset="-122"/>
              </a:rPr>
            </a:br>
            <a:r>
              <a:rPr kumimoji="0" lang="en-US" altLang="zh-CN" sz="24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 </a:t>
            </a:r>
            <a:r>
              <a:rPr kumimoji="0" lang="zh-CN" altLang="zh-CN" sz="1100" b="0" i="0" u="none" strike="noStrike" kern="1200" cap="none" spc="0" normalizeH="0" baseline="0" noProof="0" dirty="0">
                <a:ln w="3175" cmpd="sng">
                  <a:noFill/>
                </a:ln>
                <a:solidFill>
                  <a:sysClr val="windowText" lastClr="000000"/>
                </a:solidFill>
                <a:effectLst/>
                <a:uLnTx/>
                <a:uFillTx/>
                <a:latin typeface="宋体" panose="02010600030101010101" pitchFamily="2" charset="-122"/>
                <a:ea typeface="宋体" panose="02010600030101010101" pitchFamily="2" charset="-122"/>
                <a:cs typeface="宋体" panose="02010600030101010101" pitchFamily="2" charset="-122"/>
              </a:rPr>
              <a:t/>
            </a:r>
            <a:br>
              <a:rPr kumimoji="0" lang="zh-CN" altLang="zh-CN" sz="1100" b="0" i="0" u="none" strike="noStrike" kern="1200" cap="none" spc="0" normalizeH="0" baseline="0" noProof="0" dirty="0">
                <a:ln w="3175" cmpd="sng">
                  <a:noFill/>
                </a:ln>
                <a:solidFill>
                  <a:sysClr val="windowText" lastClr="000000"/>
                </a:solidFill>
                <a:effectLst/>
                <a:uLnTx/>
                <a:uFillTx/>
                <a:latin typeface="宋体" panose="02010600030101010101" pitchFamily="2" charset="-122"/>
                <a:ea typeface="宋体" panose="02010600030101010101" pitchFamily="2" charset="-122"/>
                <a:cs typeface="宋体" panose="02010600030101010101" pitchFamily="2" charset="-122"/>
              </a:rPr>
            </a:br>
            <a:r>
              <a:rPr kumimoji="0" lang="zh-CN" altLang="zh-CN" sz="39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a:t>
            </a:r>
            <a:r>
              <a:rPr kumimoji="0" lang="zh-CN" altLang="en-US" sz="39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报送信息及留存备查资料</a:t>
            </a:r>
            <a:r>
              <a:rPr kumimoji="0" lang="zh-CN" altLang="zh-CN" sz="3900" b="1" i="0" u="none" strike="noStrike" kern="1200" cap="none" spc="0" normalizeH="0" baseline="0" noProof="0" dirty="0">
                <a:ln w="3175" cmpd="sng">
                  <a:noFill/>
                </a:ln>
                <a:solidFill>
                  <a:srgbClr val="C00000"/>
                </a:solidFill>
                <a:effectLst/>
                <a:uLnTx/>
                <a:uFillTx/>
                <a:latin typeface="等线" panose="02010600030101010101" pitchFamily="2" charset="-122"/>
                <a:ea typeface="宋体" panose="02010600030101010101" pitchFamily="2" charset="-122"/>
                <a:cs typeface="Times New Roman" panose="02020603050405020304" pitchFamily="18" charset="0"/>
              </a:rPr>
              <a:t>”</a:t>
            </a:r>
            <a:endParaRPr kumimoji="0" lang="zh-CN" altLang="en-US" sz="3900" b="0" i="0" u="none" strike="noStrike" kern="1200" cap="none" spc="0" normalizeH="0" baseline="0" noProof="0" dirty="0">
              <a:ln w="3175" cmpd="sng">
                <a:noFill/>
              </a:ln>
              <a:solidFill>
                <a:sysClr val="windowText" lastClr="000000"/>
              </a:solidFill>
              <a:effectLst/>
              <a:uLnTx/>
              <a:uFillTx/>
              <a:latin typeface="Calibri"/>
              <a:ea typeface="宋体" panose="02010600030101010101" pitchFamily="2" charset="-122"/>
              <a:cs typeface="+mj-cs"/>
            </a:endParaRPr>
          </a:p>
        </p:txBody>
      </p:sp>
      <p:sp>
        <p:nvSpPr>
          <p:cNvPr id="5" name="副标题 2">
            <a:extLst>
              <a:ext uri="{FF2B5EF4-FFF2-40B4-BE49-F238E27FC236}">
                <a16:creationId xmlns:a16="http://schemas.microsoft.com/office/drawing/2014/main" xmlns="" id="{BBD347EA-8A1B-AC16-9BDE-EB61E976949C}"/>
              </a:ext>
            </a:extLst>
          </p:cNvPr>
          <p:cNvSpPr txBox="1">
            <a:spLocks/>
          </p:cNvSpPr>
          <p:nvPr/>
        </p:nvSpPr>
        <p:spPr>
          <a:xfrm>
            <a:off x="2183912" y="3950344"/>
            <a:ext cx="8661416" cy="24548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815975"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altLang="zh-CN" sz="1800" b="1" i="0" u="none" strike="noStrike" kern="1200" cap="none" spc="0" normalizeH="0" baseline="0" noProof="0" dirty="0" smtClean="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endParaRPr>
          </a:p>
          <a:p>
            <a:pPr marL="0" marR="0" lvl="0" indent="815975"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zh-CN" sz="1800" b="1" dirty="0">
              <a:solidFill>
                <a:srgbClr val="57257D"/>
              </a:solidFill>
              <a:latin typeface="等线" panose="02010600030101010101" pitchFamily="2" charset="-122"/>
              <a:ea typeface="宋体" panose="02010600030101010101" pitchFamily="2" charset="-122"/>
              <a:cs typeface="Times New Roman" panose="02020603050405020304" pitchFamily="18" charset="0"/>
            </a:endParaRPr>
          </a:p>
          <a:p>
            <a:pPr marL="0" marR="0" lvl="0" indent="815975"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altLang="zh-CN" sz="1800" b="1" i="0" u="none" strike="noStrike" kern="1200" cap="none" spc="0" normalizeH="0" baseline="0" noProof="0" dirty="0" smtClean="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endParaRPr>
          </a:p>
          <a:p>
            <a:pPr marL="0" marR="0" lvl="0" indent="815975"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altLang="zh-CN" sz="1800" b="1" dirty="0">
                <a:solidFill>
                  <a:srgbClr val="57257D"/>
                </a:solidFill>
                <a:latin typeface="等线" panose="02010600030101010101" pitchFamily="2" charset="-122"/>
                <a:ea typeface="宋体" panose="02010600030101010101" pitchFamily="2" charset="-122"/>
                <a:cs typeface="Times New Roman" panose="02020603050405020304" pitchFamily="18" charset="0"/>
              </a:rPr>
              <a:t> </a:t>
            </a:r>
            <a:r>
              <a:rPr lang="en-US" altLang="zh-CN" sz="1800" b="1" dirty="0" smtClean="0">
                <a:solidFill>
                  <a:srgbClr val="57257D"/>
                </a:solidFill>
                <a:latin typeface="等线" panose="02010600030101010101" pitchFamily="2" charset="-122"/>
                <a:ea typeface="宋体" panose="02010600030101010101" pitchFamily="2" charset="-122"/>
                <a:cs typeface="Times New Roman" panose="02020603050405020304" pitchFamily="18" charset="0"/>
              </a:rPr>
              <a:t>                                           </a:t>
            </a:r>
            <a:r>
              <a:rPr kumimoji="0" lang="zh-CN" altLang="zh-CN" sz="1800" b="1" i="0" u="none" strike="noStrike" kern="1200" cap="none" spc="0" normalizeH="0" baseline="0" noProof="0" dirty="0" smtClean="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二</a:t>
            </a:r>
            <a:r>
              <a:rPr kumimoji="0" lang="en-US" altLang="zh-CN" sz="18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0</a:t>
            </a:r>
            <a:r>
              <a:rPr kumimoji="0" lang="zh-CN" altLang="zh-CN" sz="1800" b="1" i="0" u="none" strike="noStrike" kern="1200" cap="none" spc="0" normalizeH="0" baseline="0" noProof="0" dirty="0">
                <a:ln>
                  <a:noFill/>
                </a:ln>
                <a:solidFill>
                  <a:srgbClr val="57257D"/>
                </a:solidFill>
                <a:effectLst/>
                <a:uLnTx/>
                <a:uFillTx/>
                <a:latin typeface="等线" panose="02010600030101010101" pitchFamily="2" charset="-122"/>
                <a:ea typeface="宋体" panose="02010600030101010101" pitchFamily="2" charset="-122"/>
                <a:cs typeface="Times New Roman" panose="02020603050405020304" pitchFamily="18" charset="0"/>
              </a:rPr>
              <a:t>二四年二月</a:t>
            </a:r>
            <a:endParaRPr kumimoji="0" lang="zh-CN" altLang="en-US" sz="2400" b="0" i="0" u="none" strike="noStrike" kern="1200" cap="none" spc="0" normalizeH="0" baseline="0" noProof="0" dirty="0">
              <a:ln>
                <a:noFill/>
              </a:ln>
              <a:solidFill>
                <a:srgbClr val="57257D"/>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17791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22" presetClass="entr" presetSubtype="1" fill="hold" nodeType="with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up)">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D3124599-9D17-D554-5277-9EC9FB7700C8}"/>
              </a:ext>
            </a:extLst>
          </p:cNvPr>
          <p:cNvSpPr txBox="1"/>
          <p:nvPr/>
        </p:nvSpPr>
        <p:spPr>
          <a:xfrm>
            <a:off x="1203650" y="1012954"/>
            <a:ext cx="9050694" cy="4832092"/>
          </a:xfrm>
          <a:prstGeom prst="rect">
            <a:avLst/>
          </a:prstGeom>
          <a:noFill/>
        </p:spPr>
        <p:txBody>
          <a:bodyPr wrap="square">
            <a:spAutoFit/>
          </a:bodyPr>
          <a:lstStyle/>
          <a:p>
            <a:pPr indent="304800" algn="just"/>
            <a:r>
              <a:rPr lang="en-US" altLang="zh-CN"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在国务院《关于印发个人所得税专项附加扣除暂行办法的通知》中</a:t>
            </a:r>
            <a:endParaRPr lang="zh-CN" altLang="zh-CN" sz="2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200" b="1" kern="100" dirty="0">
                <a:effectLst/>
                <a:latin typeface="等线" panose="02010600030101010101" pitchFamily="2" charset="-122"/>
                <a:ea typeface="宋体" panose="02010600030101010101" pitchFamily="2" charset="-122"/>
                <a:cs typeface="Times New Roman" panose="02020603050405020304" pitchFamily="18" charset="0"/>
              </a:rPr>
              <a:t>第十二条至第十八条规定：纳税人享受符合规定的专项附加扣除后的备查资料分别为：</a:t>
            </a:r>
            <a:endParaRPr lang="zh-CN" altLang="zh-CN" sz="2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200" b="1" kern="100" dirty="0">
                <a:effectLst/>
                <a:latin typeface="等线" panose="02010600030101010101" pitchFamily="2" charset="-122"/>
                <a:ea typeface="等线" panose="02010600030101010101" pitchFamily="2" charset="-122"/>
                <a:cs typeface="Times New Roman" panose="02020603050405020304" pitchFamily="18" charset="0"/>
              </a:rPr>
              <a:t> </a:t>
            </a:r>
            <a:endParaRPr lang="zh-CN" altLang="zh-CN" sz="2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200" b="1" kern="100" dirty="0">
                <a:effectLst/>
                <a:latin typeface="等线" panose="02010600030101010101" pitchFamily="2" charset="-122"/>
                <a:ea typeface="宋体" panose="02010600030101010101" pitchFamily="2" charset="-122"/>
                <a:cs typeface="Times New Roman" panose="02020603050405020304" pitchFamily="18" charset="0"/>
              </a:rPr>
              <a:t>第十二条</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 纳税人享受子女教育专项附加扣除，应当</a:t>
            </a:r>
            <a:r>
              <a:rPr lang="zh-CN" altLang="zh-CN" sz="2200" kern="100" dirty="0">
                <a:effectLst/>
                <a:highlight>
                  <a:srgbClr val="FFFF00"/>
                </a:highlight>
                <a:latin typeface="等线" panose="02010600030101010101" pitchFamily="2" charset="-122"/>
                <a:ea typeface="宋体" panose="02010600030101010101" pitchFamily="2" charset="-122"/>
                <a:cs typeface="Times New Roman" panose="02020603050405020304" pitchFamily="18" charset="0"/>
              </a:rPr>
              <a:t>填报</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配偶及子女的姓名、身份证件类型及号码、子女当前受教育阶段及起止时间、子女就读学校以及本人与配偶之间扣除分配比例等</a:t>
            </a:r>
            <a:r>
              <a:rPr lang="zh-CN" altLang="zh-CN" sz="2200" kern="100" dirty="0">
                <a:effectLst/>
                <a:highlight>
                  <a:srgbClr val="FFFF00"/>
                </a:highlight>
                <a:latin typeface="等线" panose="02010600030101010101" pitchFamily="2" charset="-122"/>
                <a:ea typeface="宋体" panose="02010600030101010101" pitchFamily="2" charset="-122"/>
                <a:cs typeface="Times New Roman" panose="02020603050405020304" pitchFamily="18" charset="0"/>
              </a:rPr>
              <a:t>信息</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a:t>
            </a:r>
            <a:endParaRPr lang="zh-CN" altLang="zh-CN" sz="2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纳税人</a:t>
            </a:r>
            <a:r>
              <a:rPr lang="zh-CN" altLang="zh-CN" sz="2200" kern="100" dirty="0">
                <a:effectLst/>
                <a:highlight>
                  <a:srgbClr val="FFFF00"/>
                </a:highlight>
                <a:latin typeface="等线" panose="02010600030101010101" pitchFamily="2" charset="-122"/>
                <a:ea typeface="宋体" panose="02010600030101010101" pitchFamily="2" charset="-122"/>
                <a:cs typeface="Times New Roman" panose="02020603050405020304" pitchFamily="18" charset="0"/>
              </a:rPr>
              <a:t>需要留存备查资料</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包括：子女在</a:t>
            </a:r>
            <a:r>
              <a:rPr lang="zh-CN" altLang="zh-CN" sz="2200" kern="100" dirty="0">
                <a:effectLst/>
                <a:highlight>
                  <a:srgbClr val="FFFF00"/>
                </a:highlight>
                <a:latin typeface="等线" panose="02010600030101010101" pitchFamily="2" charset="-122"/>
                <a:ea typeface="宋体" panose="02010600030101010101" pitchFamily="2" charset="-122"/>
                <a:cs typeface="Times New Roman" panose="02020603050405020304" pitchFamily="18" charset="0"/>
              </a:rPr>
              <a:t>境外</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接受教育的，应当留存境外学校录取通知书、留学签证等境外教育佐证资料。</a:t>
            </a:r>
            <a:endParaRPr lang="zh-CN" altLang="zh-CN" sz="2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6070" algn="just"/>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2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200" b="1" kern="100" dirty="0">
                <a:effectLst/>
                <a:latin typeface="等线" panose="02010600030101010101" pitchFamily="2" charset="-122"/>
                <a:ea typeface="等线" panose="02010600030101010101" pitchFamily="2" charset="-122"/>
                <a:cs typeface="Times New Roman" panose="02020603050405020304" pitchFamily="18" charset="0"/>
              </a:rPr>
              <a:t>1</a:t>
            </a:r>
            <a:r>
              <a:rPr lang="zh-CN" altLang="zh-CN" sz="2200" b="1" kern="100" dirty="0">
                <a:effectLst/>
                <a:latin typeface="等线" panose="02010600030101010101" pitchFamily="2" charset="-122"/>
                <a:ea typeface="宋体" panose="02010600030101010101" pitchFamily="2" charset="-122"/>
                <a:cs typeface="Times New Roman" panose="02020603050405020304" pitchFamily="18" charset="0"/>
              </a:rPr>
              <a:t>、本年度小孩</a:t>
            </a:r>
            <a:r>
              <a:rPr lang="en-US" altLang="zh-CN" sz="2200" b="1" kern="100" dirty="0">
                <a:effectLst/>
                <a:latin typeface="等线" panose="02010600030101010101" pitchFamily="2" charset="-122"/>
                <a:ea typeface="等线" panose="02010600030101010101" pitchFamily="2" charset="-122"/>
                <a:cs typeface="Times New Roman" panose="02020603050405020304" pitchFamily="18" charset="0"/>
              </a:rPr>
              <a:t>10</a:t>
            </a:r>
            <a:r>
              <a:rPr lang="zh-CN" altLang="zh-CN" sz="2200" b="1" kern="100" dirty="0">
                <a:effectLst/>
                <a:latin typeface="等线" panose="02010600030101010101" pitchFamily="2" charset="-122"/>
                <a:ea typeface="宋体" panose="02010600030101010101" pitchFamily="2" charset="-122"/>
                <a:cs typeface="Times New Roman" panose="02020603050405020304" pitchFamily="18" charset="0"/>
              </a:rPr>
              <a:t>月份满</a:t>
            </a:r>
            <a:r>
              <a:rPr lang="en-US" altLang="zh-CN" sz="2200" b="1"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200" b="1" kern="100" dirty="0">
                <a:effectLst/>
                <a:latin typeface="等线" panose="02010600030101010101" pitchFamily="2" charset="-122"/>
                <a:ea typeface="宋体" panose="02010600030101010101" pitchFamily="2" charset="-122"/>
                <a:cs typeface="Times New Roman" panose="02020603050405020304" pitchFamily="18" charset="0"/>
              </a:rPr>
              <a:t>周岁，由于年龄的关系没有进入幼儿园，接下来如何填报专项附加扣除，并需要留存哪些备查资料？</a:t>
            </a:r>
            <a:endParaRPr lang="zh-CN" altLang="zh-CN" sz="2200" kern="100" dirty="0">
              <a:effectLst/>
              <a:latin typeface="等线" panose="02010600030101010101" pitchFamily="2" charset="-122"/>
              <a:ea typeface="等线" panose="02010600030101010101" pitchFamily="2" charset="-122"/>
              <a:cs typeface="Times New Roman" panose="02020603050405020304" pitchFamily="18" charset="0"/>
            </a:endParaRPr>
          </a:p>
          <a:p>
            <a:pPr indent="304800" algn="just"/>
            <a:r>
              <a:rPr lang="en-US" altLang="zh-CN"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本年度填报基本信息时，既要填报</a:t>
            </a:r>
            <a:r>
              <a:rPr lang="en-US" altLang="zh-CN" sz="2200" kern="100" dirty="0">
                <a:effectLst/>
                <a:latin typeface="等线" panose="02010600030101010101" pitchFamily="2" charset="-122"/>
                <a:ea typeface="等线" panose="02010600030101010101" pitchFamily="2" charset="-122"/>
                <a:cs typeface="Times New Roman" panose="02020603050405020304" pitchFamily="18" charset="0"/>
              </a:rPr>
              <a:t>3</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岁以下婴幼儿照护专项附加扣除，终止的次月起填报子女教育</a:t>
            </a:r>
            <a:r>
              <a:rPr lang="en-US" altLang="zh-CN" sz="2200" b="1" kern="100" dirty="0">
                <a:effectLst/>
                <a:latin typeface="等线" panose="02010600030101010101" pitchFamily="2" charset="-122"/>
                <a:ea typeface="等线" panose="02010600030101010101" pitchFamily="2" charset="-122"/>
                <a:cs typeface="Times New Roman" panose="02020603050405020304" pitchFamily="18" charset="0"/>
              </a:rPr>
              <a:t>-</a:t>
            </a:r>
            <a:r>
              <a:rPr lang="zh-CN" altLang="zh-CN" sz="2200" kern="100" dirty="0">
                <a:effectLst/>
                <a:latin typeface="等线" panose="02010600030101010101" pitchFamily="2" charset="-122"/>
                <a:ea typeface="宋体" panose="02010600030101010101" pitchFamily="2" charset="-122"/>
                <a:cs typeface="Times New Roman" panose="02020603050405020304" pitchFamily="18" charset="0"/>
              </a:rPr>
              <a:t>学前教育阶段的专项附加扣除。无需留存备查资料</a:t>
            </a:r>
            <a:endParaRPr lang="zh-CN" altLang="zh-CN" sz="2200" kern="100" dirty="0">
              <a:effectLst/>
              <a:latin typeface="等线" panose="02010600030101010101" pitchFamily="2" charset="-122"/>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996023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trips(downRight)">
                                      <p:cBhvr>
                                        <p:cTn id="15" dur="500"/>
                                        <p:tgtEl>
                                          <p:spTgt spid="3">
                                            <p:txEl>
                                              <p:pRg st="3" end="3"/>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trips(downRight)">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strips(downRight)">
                                      <p:cBhvr>
                                        <p:cTn id="23" dur="500"/>
                                        <p:tgtEl>
                                          <p:spTgt spid="3">
                                            <p:txEl>
                                              <p:pRg st="5" end="5"/>
                                            </p:txEl>
                                          </p:spTgt>
                                        </p:tgtEl>
                                      </p:cBhvr>
                                    </p:animEffect>
                                  </p:childTnLst>
                                </p:cTn>
                              </p:par>
                              <p:par>
                                <p:cTn id="24" presetID="18" presetClass="entr" presetSubtype="6"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strips(downRight)">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D3124599-9D17-D554-5277-9EC9FB7700C8}"/>
              </a:ext>
            </a:extLst>
          </p:cNvPr>
          <p:cNvSpPr txBox="1"/>
          <p:nvPr/>
        </p:nvSpPr>
        <p:spPr>
          <a:xfrm>
            <a:off x="1203650" y="1012954"/>
            <a:ext cx="9050694" cy="4832092"/>
          </a:xfrm>
          <a:prstGeom prst="rect">
            <a:avLst/>
          </a:prstGeom>
          <a:noFill/>
        </p:spPr>
        <p:txBody>
          <a:bodyPr wrap="square">
            <a:spAutoFit/>
          </a:bodyPr>
          <a:lstStyle/>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第十三条 纳税人享受继续教育专项附加扣除，接受学历（学位）继续教育的，应当填报教育起止时间、教育阶段等信息；接受技能人员或者专业技术人员职业资格继续教育的，应当填报证书名称、证书编号、发证机关、发证（批准）时间等信息。</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纳税人需要留存备查资料包括：纳税人接受技能人员职业资格继续教育、专业技术人员职业资格继续教育的，应当留存职业资格相关证书等资料。</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2</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、如果在国外进行的学历继续教育，或者是拿到了国外颁发的技能证书，如何申报继续教育扣除？并如何备份资料？</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答：根据专项附加扣除暂行办法的规定，纳税人在中国境内接受的学历（学位）继续教育支出，以及接受技能人员职业资格继续教育、专业技术人员职业资格继续教育支出，可以按规定享受扣除。对于纳税人在国外接受的学历继续教育和国外颁发的技能证书，不符合“中国境内”的规定，不能享受继续教育专项附加扣除。无需备份资料。</a:t>
            </a:r>
          </a:p>
        </p:txBody>
      </p:sp>
    </p:spTree>
    <p:extLst>
      <p:ext uri="{BB962C8B-B14F-4D97-AF65-F5344CB8AC3E}">
        <p14:creationId xmlns:p14="http://schemas.microsoft.com/office/powerpoint/2010/main" val="3784201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D3124599-9D17-D554-5277-9EC9FB7700C8}"/>
              </a:ext>
            </a:extLst>
          </p:cNvPr>
          <p:cNvSpPr txBox="1"/>
          <p:nvPr/>
        </p:nvSpPr>
        <p:spPr>
          <a:xfrm>
            <a:off x="1259634" y="843677"/>
            <a:ext cx="9050694" cy="5170646"/>
          </a:xfrm>
          <a:prstGeom prst="rect">
            <a:avLst/>
          </a:prstGeom>
          <a:noFill/>
        </p:spPr>
        <p:txBody>
          <a:bodyPr wrap="square">
            <a:spAutoFit/>
          </a:bodyPr>
          <a:lstStyle/>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第十四条 纳税人享受住房贷款利息专项附加扣除，应当填报住房权属信息、住房坐落地址、贷款方式、贷款银行、贷款合同编号、贷款期限、首次还款日期等信息；纳税人有配偶的，填写配偶姓名、身份证件类型及号码。</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纳税人需要留存备查资料包括：住房贷款合同、贷款还款支出凭证等资料。</a:t>
            </a:r>
          </a:p>
          <a:p>
            <a:pPr indent="304800" algn="just"/>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    例</a:t>
            </a:r>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3</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、贷款购买的住房，未通过商业银行，而是直接向房地产公司贷款，此住房贷款合同、贷款还款支出凭证等资料是否需要保存？</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向房地产公司贷款，而非通过商业银行或者住房公积金个人住房贷款的，不可以享受住房贷款利息专项附加扣除。资料按个人需要保管。</a:t>
            </a:r>
          </a:p>
          <a:p>
            <a:pPr indent="304800" algn="just"/>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    例</a:t>
            </a:r>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4</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、我即有住房贷款利息可以申报，又有住房租金可以扣除，如何留存备查资料？</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en-US" altLang="zh-CN" sz="2200" kern="100" dirty="0">
                <a:effectLst/>
                <a:latin typeface="等线" panose="02010600030101010101" pitchFamily="2" charset="-122"/>
                <a:ea typeface="宋体" panose="02010600030101010101" pitchFamily="2" charset="-122"/>
                <a:cs typeface="Times New Roman" panose="02020603050405020304" pitchFamily="18" charset="0"/>
              </a:rPr>
              <a:t>1</a:t>
            </a: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请勿同时申报住房贷款利息和住房租金扣除。</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en-US" altLang="zh-CN" sz="2200" kern="100" dirty="0">
                <a:effectLst/>
                <a:latin typeface="等线" panose="02010600030101010101" pitchFamily="2" charset="-122"/>
                <a:ea typeface="宋体" panose="02010600030101010101" pitchFamily="2" charset="-122"/>
                <a:cs typeface="Times New Roman" panose="02020603050405020304" pitchFamily="18" charset="0"/>
              </a:rPr>
              <a:t>2</a:t>
            </a: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同时符合两项扣除条件的，您只能根据个人情况自行选择住房贷款利息或者住房租金中的一项扣除。并将已扣除的一项资料留存备查。</a:t>
            </a:r>
          </a:p>
        </p:txBody>
      </p:sp>
    </p:spTree>
    <p:extLst>
      <p:ext uri="{BB962C8B-B14F-4D97-AF65-F5344CB8AC3E}">
        <p14:creationId xmlns:p14="http://schemas.microsoft.com/office/powerpoint/2010/main" val="147999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Righ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up)">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D3124599-9D17-D554-5277-9EC9FB7700C8}"/>
              </a:ext>
            </a:extLst>
          </p:cNvPr>
          <p:cNvSpPr txBox="1"/>
          <p:nvPr/>
        </p:nvSpPr>
        <p:spPr>
          <a:xfrm>
            <a:off x="1259634" y="843677"/>
            <a:ext cx="9563876" cy="5113387"/>
          </a:xfrm>
          <a:prstGeom prst="rect">
            <a:avLst/>
          </a:prstGeom>
          <a:noFill/>
        </p:spPr>
        <p:txBody>
          <a:bodyPr wrap="square">
            <a:spAutoFit/>
          </a:bodyPr>
          <a:lstStyle/>
          <a:p>
            <a:pPr indent="304800" algn="just">
              <a:lnSpc>
                <a:spcPct val="150000"/>
              </a:lnSpc>
            </a:pP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第十五条 纳税人享受住房租金专项附加扣除，应当填报主要工作城市、租赁住房坐落地址、出租人姓名及身份证件类型和号码或者出租方单位名称及纳税人识别号（社会统一信用代码）、租赁起止时间等信息；纳税人有配偶的，填写配偶姓名、身份证件类型及号码。</a:t>
            </a:r>
          </a:p>
          <a:p>
            <a:pPr indent="304800" algn="just">
              <a:lnSpc>
                <a:spcPct val="150000"/>
              </a:lnSpc>
            </a:pP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纳税人需要留存备查资料包括：住房租赁合同或协议等资料。</a:t>
            </a:r>
          </a:p>
          <a:p>
            <a:pPr indent="304800" algn="just">
              <a:lnSpc>
                <a:spcPct val="150000"/>
              </a:lnSpc>
            </a:pP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5</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、我的租房是公司与保障房公司签的协议，但员工是需要付房租的，这种情况下员工是否可以享受专项附加扣除？如何备份资料？ </a:t>
            </a:r>
          </a:p>
          <a:p>
            <a:pPr indent="304800" algn="just">
              <a:lnSpc>
                <a:spcPct val="150000"/>
              </a:lnSpc>
            </a:pP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员工租用公司与保障房公司签订的保障房，并支付租金的，可以申报扣除住房租金专项附加扣除。纳税人应当留存与收款单位或个人的租房合同或协议、收款凭证等相关资料备查。</a:t>
            </a:r>
          </a:p>
        </p:txBody>
      </p:sp>
    </p:spTree>
    <p:extLst>
      <p:ext uri="{BB962C8B-B14F-4D97-AF65-F5344CB8AC3E}">
        <p14:creationId xmlns:p14="http://schemas.microsoft.com/office/powerpoint/2010/main" val="723371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D3124599-9D17-D554-5277-9EC9FB7700C8}"/>
              </a:ext>
            </a:extLst>
          </p:cNvPr>
          <p:cNvSpPr txBox="1"/>
          <p:nvPr/>
        </p:nvSpPr>
        <p:spPr>
          <a:xfrm>
            <a:off x="1289039" y="1347813"/>
            <a:ext cx="9563876" cy="4272708"/>
          </a:xfrm>
          <a:prstGeom prst="rect">
            <a:avLst/>
          </a:prstGeom>
          <a:noFill/>
        </p:spPr>
        <p:txBody>
          <a:bodyPr wrap="square">
            <a:spAutoFit/>
          </a:bodyPr>
          <a:lstStyle/>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第十六条 纳税人享受赡养老人专项附加扣除，应当填报纳税人是否为独生子女、月扣除金额、被赡养人姓名及身份证件类型和号码、与纳税人关系；有共同赡养人的，需填报分摊方式、共同赡养人姓名及身份证件类型和号码等信息。</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纳税人需要留存备查资料包括：约定或指定分摊的书面分摊协议等资料。</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6</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、我们兄妹三人在分摊享受赡养老人专项附加扣除时，即有老人书面指定分摊协议，又有兄妹三人的书面协商分摊协议，并且与指定分摊金额一致，请问如何留存备查资料？</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需要分摊享受的，可以由赡养人均摊或者约定分摊，也可以由被赡养人指定分摊。约定或者指定分摊的须签订书面分摊协议，指定分摊优先于约定分摊。根据这种情况可以优先留存指定分摊协议资料备查。</a:t>
            </a:r>
          </a:p>
          <a:p>
            <a:pPr indent="304800" algn="just">
              <a:lnSpc>
                <a:spcPct val="150000"/>
              </a:lnSpc>
            </a:pPr>
            <a:endPar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5724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D3124599-9D17-D554-5277-9EC9FB7700C8}"/>
              </a:ext>
            </a:extLst>
          </p:cNvPr>
          <p:cNvSpPr txBox="1"/>
          <p:nvPr/>
        </p:nvSpPr>
        <p:spPr>
          <a:xfrm>
            <a:off x="1436915" y="1245993"/>
            <a:ext cx="8705461" cy="4154984"/>
          </a:xfrm>
          <a:prstGeom prst="rect">
            <a:avLst/>
          </a:prstGeom>
          <a:noFill/>
        </p:spPr>
        <p:txBody>
          <a:bodyPr wrap="square">
            <a:spAutoFit/>
          </a:bodyPr>
          <a:lstStyle/>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第十七条 纳税人享受大病医疗专项附加扣除，应当填报患者姓名、身份证件类型及号码、与纳税人关系、与基本医保相关的医药费用总金额、医保目录范围内个人负担的自付金额等信息。</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纳税人需要留存备查资料包括：大病患者医药服务收费及医保报销相关票据原件或复印件，或者医疗保障部门出具的纳税年度医药费用清单等资料。</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200" b="1" kern="100" dirty="0" smtClean="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200" b="1" kern="100" dirty="0" smtClean="0">
                <a:effectLst/>
                <a:latin typeface="等线" panose="02010600030101010101" pitchFamily="2" charset="-122"/>
                <a:ea typeface="宋体" panose="02010600030101010101" pitchFamily="2" charset="-122"/>
                <a:cs typeface="Times New Roman" panose="02020603050405020304" pitchFamily="18" charset="0"/>
              </a:rPr>
              <a:t>7</a:t>
            </a:r>
            <a:r>
              <a:rPr lang="zh-CN" altLang="en-US" sz="2200" b="1" kern="100" dirty="0" smtClean="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在私立医院就诊的是否可以享受扣除？需要哪些资料？</a:t>
            </a:r>
          </a:p>
          <a:p>
            <a:pPr indent="304800" algn="just"/>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    对于纳入医疗保障结算系统的私立医院，只要纳税人看病的支出在医保系统可以体现和归集，则纳税人发生的与基本医保相关的支出，可以按照规定享受大病医疗扣除。</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大病患者医药服务收费及医保报销相关票据原件或复印件，或者医疗保障部门出具的纳税年度医药费用清单等资料。</a:t>
            </a:r>
          </a:p>
        </p:txBody>
      </p:sp>
    </p:spTree>
    <p:extLst>
      <p:ext uri="{BB962C8B-B14F-4D97-AF65-F5344CB8AC3E}">
        <p14:creationId xmlns:p14="http://schemas.microsoft.com/office/powerpoint/2010/main" val="1884409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D3124599-9D17-D554-5277-9EC9FB7700C8}"/>
              </a:ext>
            </a:extLst>
          </p:cNvPr>
          <p:cNvSpPr txBox="1"/>
          <p:nvPr/>
        </p:nvSpPr>
        <p:spPr>
          <a:xfrm>
            <a:off x="1033438" y="1031106"/>
            <a:ext cx="10091762" cy="1938992"/>
          </a:xfrm>
          <a:prstGeom prst="rect">
            <a:avLst/>
          </a:prstGeom>
          <a:noFill/>
        </p:spPr>
        <p:txBody>
          <a:bodyPr wrap="square">
            <a:spAutoFit/>
          </a:bodyPr>
          <a:lstStyle/>
          <a:p>
            <a:pPr indent="304800" algn="just"/>
            <a:r>
              <a:rPr lang="zh-CN" altLang="en-US" sz="2000" b="1"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000" b="1" kern="100" dirty="0" smtClean="0">
                <a:effectLst/>
                <a:latin typeface="等线" panose="02010600030101010101" pitchFamily="2" charset="-122"/>
                <a:ea typeface="宋体" panose="02010600030101010101" pitchFamily="2" charset="-122"/>
                <a:cs typeface="Times New Roman" panose="02020603050405020304" pitchFamily="18" charset="0"/>
              </a:rPr>
              <a:t>例</a:t>
            </a:r>
            <a:r>
              <a:rPr lang="en-US" altLang="zh-CN" sz="2000" b="1" kern="100" dirty="0" smtClean="0">
                <a:effectLst/>
                <a:latin typeface="等线" panose="02010600030101010101" pitchFamily="2" charset="-122"/>
                <a:ea typeface="宋体" panose="02010600030101010101" pitchFamily="2" charset="-122"/>
                <a:cs typeface="Times New Roman" panose="02020603050405020304" pitchFamily="18" charset="0"/>
              </a:rPr>
              <a:t>8</a:t>
            </a:r>
            <a:r>
              <a:rPr lang="zh-CN" altLang="en-US" sz="2000" b="1" kern="100" dirty="0" smtClean="0">
                <a:effectLst/>
                <a:latin typeface="等线" panose="02010600030101010101" pitchFamily="2" charset="-122"/>
                <a:ea typeface="宋体" panose="02010600030101010101" pitchFamily="2" charset="-122"/>
                <a:cs typeface="Times New Roman" panose="02020603050405020304" pitchFamily="18" charset="0"/>
              </a:rPr>
              <a:t>、</a:t>
            </a:r>
            <a:r>
              <a:rPr lang="zh-CN" altLang="en-US" sz="2000" b="1" kern="100" dirty="0">
                <a:effectLst/>
                <a:latin typeface="等线" panose="02010600030101010101" pitchFamily="2" charset="-122"/>
                <a:ea typeface="宋体" panose="02010600030101010101" pitchFamily="2" charset="-122"/>
                <a:cs typeface="Times New Roman" panose="02020603050405020304" pitchFamily="18" charset="0"/>
              </a:rPr>
              <a:t>大病医疗的相关数额怎么填，有地方可以查询吗？ </a:t>
            </a:r>
          </a:p>
          <a:p>
            <a:pPr indent="304800" algn="just"/>
            <a:r>
              <a:rPr lang="zh-CN" altLang="en-US" sz="2000" kern="100" dirty="0">
                <a:effectLst/>
                <a:latin typeface="等线" panose="02010600030101010101" pitchFamily="2" charset="-122"/>
                <a:ea typeface="宋体" panose="02010600030101010101" pitchFamily="2" charset="-122"/>
                <a:cs typeface="Times New Roman" panose="02020603050405020304" pitchFamily="18" charset="0"/>
              </a:rPr>
              <a:t>   医疗保障部门会向纳税人提供在医疗保障信息系统记录的本人年度医药费用信息查询服务。您可通过手机下载“国家医保服务平台”注册后，通过首页的“个人所得税大病医疗专项附加扣除”模块查询。建议您日常也保存好相关票据备查。</a:t>
            </a:r>
          </a:p>
          <a:p>
            <a:pPr indent="304800" algn="just"/>
            <a:r>
              <a:rPr lang="zh-CN" altLang="en-US" sz="2000" kern="100" dirty="0">
                <a:effectLst/>
                <a:latin typeface="等线" panose="02010600030101010101" pitchFamily="2" charset="-122"/>
                <a:ea typeface="宋体" panose="02010600030101010101" pitchFamily="2" charset="-122"/>
                <a:cs typeface="Times New Roman" panose="02020603050405020304" pitchFamily="18" charset="0"/>
              </a:rPr>
              <a:t>   同时，可以通过医疗保障部门的医疗保障管理信息系统查询本人上一年度医药费用支出情况</a:t>
            </a:r>
            <a:r>
              <a:rPr lang="zh-CN" altLang="en-US" sz="2000" kern="100" dirty="0" smtClean="0">
                <a:effectLst/>
                <a:latin typeface="等线" panose="02010600030101010101" pitchFamily="2" charset="-122"/>
                <a:ea typeface="宋体" panose="02010600030101010101" pitchFamily="2" charset="-122"/>
                <a:cs typeface="Times New Roman" panose="02020603050405020304" pitchFamily="18" charset="0"/>
              </a:rPr>
              <a:t>。</a:t>
            </a:r>
            <a:endParaRPr lang="zh-CN" altLang="en-US" sz="2000" kern="100" dirty="0">
              <a:effectLst/>
              <a:latin typeface="等线" panose="02010600030101010101" pitchFamily="2" charset="-122"/>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81613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xmlns="" id="{D3124599-9D17-D554-5277-9EC9FB7700C8}"/>
              </a:ext>
            </a:extLst>
          </p:cNvPr>
          <p:cNvSpPr txBox="1"/>
          <p:nvPr/>
        </p:nvSpPr>
        <p:spPr>
          <a:xfrm>
            <a:off x="903514" y="1351508"/>
            <a:ext cx="9724053" cy="4154984"/>
          </a:xfrm>
          <a:prstGeom prst="rect">
            <a:avLst/>
          </a:prstGeom>
          <a:noFill/>
        </p:spPr>
        <p:txBody>
          <a:bodyPr wrap="square">
            <a:spAutoFit/>
          </a:bodyPr>
          <a:lstStyle/>
          <a:p>
            <a:pPr indent="304800" algn="just"/>
            <a:r>
              <a:rPr lang="zh-CN" altLang="en-US" sz="20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第十八条 纳税人享受</a:t>
            </a:r>
            <a:r>
              <a:rPr lang="en-US" altLang="zh-CN" sz="2200" kern="100" dirty="0">
                <a:effectLst/>
                <a:latin typeface="等线" panose="02010600030101010101" pitchFamily="2" charset="-122"/>
                <a:ea typeface="宋体" panose="02010600030101010101" pitchFamily="2" charset="-122"/>
                <a:cs typeface="Times New Roman" panose="02020603050405020304" pitchFamily="18" charset="0"/>
              </a:rPr>
              <a:t>3</a:t>
            </a: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岁以下婴幼儿照护专项附加扣除，应当填报配偶及子女的姓名、身份证件类型（如居民身份证、子女出生医学证明等）及号码以及本人与配偶之间扣除分配比例等信息。</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纳税人需要留存备查资料包括：子女的出生医学证明等资料。</a:t>
            </a:r>
          </a:p>
          <a:p>
            <a:pPr indent="304800" algn="just"/>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   例</a:t>
            </a:r>
            <a:r>
              <a:rPr lang="en-US" altLang="zh-CN" sz="2200" b="1" kern="100" dirty="0">
                <a:effectLst/>
                <a:latin typeface="等线" panose="02010600030101010101" pitchFamily="2" charset="-122"/>
                <a:ea typeface="宋体" panose="02010600030101010101" pitchFamily="2" charset="-122"/>
                <a:cs typeface="Times New Roman" panose="02020603050405020304" pitchFamily="18" charset="0"/>
              </a:rPr>
              <a:t>9</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、纳税人暂未取得婴幼儿出生医学证明等资料的，如何填报专项附加扣除及留存备查资料？</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纳税人暂未取得婴幼儿的出生医学证明和居民身份证号，可选择“其他个人证件”，并在备注中如实填写相关情况，不影响纳税人享受扣除。后续纳税人取得婴幼儿的出生医学证明或者居民身份证号的，及时补充更新即可。如果婴幼儿名下是中国护照、外国护照、港澳居民来往内地通行证、台湾居民来往大陆通行证等身份证件信息，也可以作为填报证件。并留存上述资料备查。</a:t>
            </a:r>
          </a:p>
          <a:p>
            <a:pPr indent="304800" algn="just"/>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   </a:t>
            </a:r>
            <a:r>
              <a:rPr lang="zh-CN" altLang="en-US" sz="2200" b="1" kern="100" dirty="0">
                <a:effectLst/>
                <a:latin typeface="等线" panose="02010600030101010101" pitchFamily="2" charset="-122"/>
                <a:ea typeface="宋体" panose="02010600030101010101" pitchFamily="2" charset="-122"/>
                <a:cs typeface="Times New Roman" panose="02020603050405020304" pitchFamily="18" charset="0"/>
              </a:rPr>
              <a:t>备注：</a:t>
            </a:r>
            <a:r>
              <a:rPr lang="zh-CN" altLang="en-US" sz="2200" kern="100" dirty="0">
                <a:effectLst/>
                <a:latin typeface="等线" panose="02010600030101010101" pitchFamily="2" charset="-122"/>
                <a:ea typeface="宋体" panose="02010600030101010101" pitchFamily="2" charset="-122"/>
                <a:cs typeface="Times New Roman" panose="02020603050405020304" pitchFamily="18" charset="0"/>
              </a:rPr>
              <a:t>纳税人需要留存备查的相关资料应当留存五年</a:t>
            </a:r>
          </a:p>
        </p:txBody>
      </p:sp>
    </p:spTree>
    <p:extLst>
      <p:ext uri="{BB962C8B-B14F-4D97-AF65-F5344CB8AC3E}">
        <p14:creationId xmlns:p14="http://schemas.microsoft.com/office/powerpoint/2010/main" val="133573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Righ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视差">
  <a:themeElements>
    <a:clrScheme name="橙色">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视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视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68</TotalTime>
  <Words>168</Words>
  <Application>Microsoft Office PowerPoint</Application>
  <PresentationFormat>自定义</PresentationFormat>
  <Paragraphs>44</Paragraphs>
  <Slides>9</Slides>
  <Notes>0</Notes>
  <HiddenSlides>0</HiddenSlides>
  <MMClips>0</MMClips>
  <ScaleCrop>false</ScaleCrop>
  <HeadingPairs>
    <vt:vector size="4" baseType="variant">
      <vt:variant>
        <vt:lpstr>主题</vt:lpstr>
      </vt:variant>
      <vt:variant>
        <vt:i4>1</vt:i4>
      </vt:variant>
      <vt:variant>
        <vt:lpstr>幻灯片标题</vt:lpstr>
      </vt:variant>
      <vt:variant>
        <vt:i4>9</vt:i4>
      </vt:variant>
    </vt:vector>
  </HeadingPairs>
  <TitlesOfParts>
    <vt:vector size="10" baseType="lpstr">
      <vt:lpstr>视差</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laochang</dc:creator>
  <cp:lastModifiedBy>Administrator</cp:lastModifiedBy>
  <cp:revision>14</cp:revision>
  <dcterms:created xsi:type="dcterms:W3CDTF">2024-01-30T06:08:12Z</dcterms:created>
  <dcterms:modified xsi:type="dcterms:W3CDTF">2024-03-07T02:51:21Z</dcterms:modified>
</cp:coreProperties>
</file>