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8" d="100"/>
          <a:sy n="118" d="100"/>
        </p:scale>
        <p:origin x="-132" y="-33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zh-CN" altLang="en-US" dirty="0"/>
              <a:t>单击此处编辑母版标题样式</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75CD67B8-D0F1-4D4E-A513-EAFAA4B20806}" type="datetimeFigureOut">
              <a:rPr lang="zh-CN" altLang="en-US" smtClean="0"/>
              <a:t>2024/3/7</a:t>
            </a:fld>
            <a:endParaRPr lang="zh-CN" altLang="en-US"/>
          </a:p>
        </p:txBody>
      </p:sp>
      <p:sp>
        <p:nvSpPr>
          <p:cNvPr id="5" name="Footer Placeholder 4"/>
          <p:cNvSpPr>
            <a:spLocks noGrp="1"/>
          </p:cNvSpPr>
          <p:nvPr>
            <p:ph type="ftr" sz="quarter" idx="11"/>
          </p:nvPr>
        </p:nvSpPr>
        <p:spPr>
          <a:xfrm>
            <a:off x="5332412" y="5883275"/>
            <a:ext cx="4324044" cy="365125"/>
          </a:xfrm>
        </p:spPr>
        <p:txBody>
          <a:bodyPr/>
          <a:lstStyle/>
          <a:p>
            <a:endParaRPr lang="zh-CN" altLang="en-US"/>
          </a:p>
        </p:txBody>
      </p:sp>
      <p:sp>
        <p:nvSpPr>
          <p:cNvPr id="6" name="Slide Number Placeholder 5"/>
          <p:cNvSpPr>
            <a:spLocks noGrp="1"/>
          </p:cNvSpPr>
          <p:nvPr>
            <p:ph type="sldNum" sz="quarter" idx="12"/>
          </p:nvPr>
        </p:nvSpPr>
        <p:spPr/>
        <p:txBody>
          <a:bodyPr/>
          <a:lstStyle/>
          <a:p>
            <a:fld id="{FE28DFF7-BA5B-40E8-B747-8DFCA2213265}" type="slidenum">
              <a:rPr lang="zh-CN" altLang="en-US" smtClean="0"/>
              <a:t>‹#›</a:t>
            </a:fld>
            <a:endParaRPr lang="zh-CN" altLang="en-US"/>
          </a:p>
        </p:txBody>
      </p:sp>
    </p:spTree>
    <p:extLst>
      <p:ext uri="{BB962C8B-B14F-4D97-AF65-F5344CB8AC3E}">
        <p14:creationId xmlns:p14="http://schemas.microsoft.com/office/powerpoint/2010/main" val="26498457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带描述的全景图片">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CN" altLang="en-US"/>
              <a:t>单击图标添加图片</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5CD67B8-D0F1-4D4E-A513-EAFAA4B20806}" type="datetimeFigureOut">
              <a:rPr lang="zh-CN" altLang="en-US" smtClean="0"/>
              <a:t>2024/3/7</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E28DFF7-BA5B-40E8-B747-8DFCA2213265}" type="slidenum">
              <a:rPr lang="zh-CN" altLang="en-US" smtClean="0"/>
              <a:t>‹#›</a:t>
            </a:fld>
            <a:endParaRPr lang="zh-CN" altLang="en-US"/>
          </a:p>
        </p:txBody>
      </p:sp>
    </p:spTree>
    <p:extLst>
      <p:ext uri="{BB962C8B-B14F-4D97-AF65-F5344CB8AC3E}">
        <p14:creationId xmlns:p14="http://schemas.microsoft.com/office/powerpoint/2010/main" val="29038456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标题和描述">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zh-CN" altLang="en-US"/>
              <a:t>单击此处编辑母版标题样式</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75CD67B8-D0F1-4D4E-A513-EAFAA4B20806}" type="datetimeFigureOut">
              <a:rPr lang="zh-CN" altLang="en-US" smtClean="0"/>
              <a:t>2024/3/7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E28DFF7-BA5B-40E8-B747-8DFCA2213265}" type="slidenum">
              <a:rPr lang="zh-CN" altLang="en-US" smtClean="0"/>
              <a:t>‹#›</a:t>
            </a:fld>
            <a:endParaRPr lang="zh-CN" altLang="en-US"/>
          </a:p>
        </p:txBody>
      </p:sp>
    </p:spTree>
    <p:extLst>
      <p:ext uri="{BB962C8B-B14F-4D97-AF65-F5344CB8AC3E}">
        <p14:creationId xmlns:p14="http://schemas.microsoft.com/office/powerpoint/2010/main" val="11520882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带描述的引言">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zh-CN" altLang="en-US"/>
              <a:t>单击此处编辑母版标题样式</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CN" altLang="en-US"/>
              <a:t>单击此处编辑母版文本样式</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75CD67B8-D0F1-4D4E-A513-EAFAA4B20806}" type="datetimeFigureOut">
              <a:rPr lang="zh-CN" altLang="en-US" smtClean="0"/>
              <a:t>2024/3/7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E28DFF7-BA5B-40E8-B747-8DFCA2213265}" type="slidenum">
              <a:rPr lang="zh-CN" altLang="en-US" smtClean="0"/>
              <a:t>‹#›</a:t>
            </a:fld>
            <a:endParaRPr lang="zh-CN" altLang="en-US"/>
          </a:p>
        </p:txBody>
      </p:sp>
    </p:spTree>
    <p:extLst>
      <p:ext uri="{BB962C8B-B14F-4D97-AF65-F5344CB8AC3E}">
        <p14:creationId xmlns:p14="http://schemas.microsoft.com/office/powerpoint/2010/main" val="37394120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片">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zh-CN" altLang="en-US"/>
              <a:t>单击此处编辑母版标题样式</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75CD67B8-D0F1-4D4E-A513-EAFAA4B20806}" type="datetimeFigureOut">
              <a:rPr lang="zh-CN" altLang="en-US" smtClean="0"/>
              <a:t>2024/3/7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E28DFF7-BA5B-40E8-B747-8DFCA2213265}" type="slidenum">
              <a:rPr lang="zh-CN" altLang="en-US" smtClean="0"/>
              <a:t>‹#›</a:t>
            </a:fld>
            <a:endParaRPr lang="zh-CN" altLang="en-US"/>
          </a:p>
        </p:txBody>
      </p:sp>
    </p:spTree>
    <p:extLst>
      <p:ext uri="{BB962C8B-B14F-4D97-AF65-F5344CB8AC3E}">
        <p14:creationId xmlns:p14="http://schemas.microsoft.com/office/powerpoint/2010/main" val="30239593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引言名片">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zh-CN" altLang="en-US"/>
              <a:t>单击此处编辑母版标题样式</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zh-CN" altLang="en-US"/>
              <a:t>单击此处编辑母版文本样式</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75CD67B8-D0F1-4D4E-A513-EAFAA4B20806}" type="datetimeFigureOut">
              <a:rPr lang="zh-CN" altLang="en-US" smtClean="0"/>
              <a:t>2024/3/7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E28DFF7-BA5B-40E8-B747-8DFCA2213265}" type="slidenum">
              <a:rPr lang="zh-CN" altLang="en-US" smtClean="0"/>
              <a:t>‹#›</a:t>
            </a:fld>
            <a:endParaRPr lang="zh-CN" altLang="en-US"/>
          </a:p>
        </p:txBody>
      </p:sp>
    </p:spTree>
    <p:extLst>
      <p:ext uri="{BB962C8B-B14F-4D97-AF65-F5344CB8AC3E}">
        <p14:creationId xmlns:p14="http://schemas.microsoft.com/office/powerpoint/2010/main" val="39555836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真或假">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zh-CN" altLang="en-US"/>
              <a:t>单击此处编辑母版标题样式</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zh-CN" altLang="en-US"/>
              <a:t>单击此处编辑母版文本样式</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75CD67B8-D0F1-4D4E-A513-EAFAA4B20806}" type="datetimeFigureOut">
              <a:rPr lang="zh-CN" altLang="en-US" smtClean="0"/>
              <a:t>2024/3/7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E28DFF7-BA5B-40E8-B747-8DFCA2213265}" type="slidenum">
              <a:rPr lang="zh-CN" altLang="en-US" smtClean="0"/>
              <a:t>‹#›</a:t>
            </a:fld>
            <a:endParaRPr lang="zh-CN" altLang="en-US"/>
          </a:p>
        </p:txBody>
      </p:sp>
    </p:spTree>
    <p:extLst>
      <p:ext uri="{BB962C8B-B14F-4D97-AF65-F5344CB8AC3E}">
        <p14:creationId xmlns:p14="http://schemas.microsoft.com/office/powerpoint/2010/main" val="14731213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ncho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75CD67B8-D0F1-4D4E-A513-EAFAA4B20806}" type="datetimeFigureOut">
              <a:rPr lang="zh-CN" altLang="en-US" smtClean="0"/>
              <a:t>2024/3/7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E28DFF7-BA5B-40E8-B747-8DFCA2213265}" type="slidenum">
              <a:rPr lang="zh-CN" altLang="en-US" smtClean="0"/>
              <a:t>‹#›</a:t>
            </a:fld>
            <a:endParaRPr lang="zh-CN" altLang="en-US"/>
          </a:p>
        </p:txBody>
      </p:sp>
    </p:spTree>
    <p:extLst>
      <p:ext uri="{BB962C8B-B14F-4D97-AF65-F5344CB8AC3E}">
        <p14:creationId xmlns:p14="http://schemas.microsoft.com/office/powerpoint/2010/main" val="36672692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75CD67B8-D0F1-4D4E-A513-EAFAA4B20806}" type="datetimeFigureOut">
              <a:rPr lang="zh-CN" altLang="en-US" smtClean="0"/>
              <a:t>2024/3/7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E28DFF7-BA5B-40E8-B747-8DFCA2213265}" type="slidenum">
              <a:rPr lang="zh-CN" altLang="en-US" smtClean="0"/>
              <a:t>‹#›</a:t>
            </a:fld>
            <a:endParaRPr lang="zh-CN" altLang="en-US"/>
          </a:p>
        </p:txBody>
      </p:sp>
    </p:spTree>
    <p:extLst>
      <p:ext uri="{BB962C8B-B14F-4D97-AF65-F5344CB8AC3E}">
        <p14:creationId xmlns:p14="http://schemas.microsoft.com/office/powerpoint/2010/main" val="9216631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nchor="ct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75CD67B8-D0F1-4D4E-A513-EAFAA4B20806}" type="datetimeFigureOut">
              <a:rPr lang="zh-CN" altLang="en-US" smtClean="0"/>
              <a:t>2024/3/7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a:xfrm>
            <a:off x="10951856" y="5867131"/>
            <a:ext cx="551167" cy="365125"/>
          </a:xfrm>
        </p:spPr>
        <p:txBody>
          <a:bodyPr/>
          <a:lstStyle/>
          <a:p>
            <a:fld id="{FE28DFF7-BA5B-40E8-B747-8DFCA2213265}" type="slidenum">
              <a:rPr lang="zh-CN" altLang="en-US" smtClean="0"/>
              <a:t>‹#›</a:t>
            </a:fld>
            <a:endParaRPr lang="zh-CN" altLang="en-US"/>
          </a:p>
        </p:txBody>
      </p:sp>
    </p:spTree>
    <p:extLst>
      <p:ext uri="{BB962C8B-B14F-4D97-AF65-F5344CB8AC3E}">
        <p14:creationId xmlns:p14="http://schemas.microsoft.com/office/powerpoint/2010/main" val="6740363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zh-CN" altLang="en-US"/>
              <a:t>单击此处编辑母版标题样式</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75CD67B8-D0F1-4D4E-A513-EAFAA4B20806}" type="datetimeFigureOut">
              <a:rPr lang="zh-CN" altLang="en-US" smtClean="0"/>
              <a:t>2024/3/7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E28DFF7-BA5B-40E8-B747-8DFCA2213265}" type="slidenum">
              <a:rPr lang="zh-CN" altLang="en-US" smtClean="0"/>
              <a:t>‹#›</a:t>
            </a:fld>
            <a:endParaRPr lang="zh-CN" altLang="en-US"/>
          </a:p>
        </p:txBody>
      </p:sp>
    </p:spTree>
    <p:extLst>
      <p:ext uri="{BB962C8B-B14F-4D97-AF65-F5344CB8AC3E}">
        <p14:creationId xmlns:p14="http://schemas.microsoft.com/office/powerpoint/2010/main" val="864129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fld id="{75CD67B8-D0F1-4D4E-A513-EAFAA4B20806}" type="datetimeFigureOut">
              <a:rPr lang="zh-CN" altLang="en-US" smtClean="0"/>
              <a:t>2024/3/7</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E28DFF7-BA5B-40E8-B747-8DFCA2213265}" type="slidenum">
              <a:rPr lang="zh-CN" altLang="en-US" smtClean="0"/>
              <a:t>‹#›</a:t>
            </a:fld>
            <a:endParaRPr lang="zh-CN" altLang="en-US"/>
          </a:p>
        </p:txBody>
      </p:sp>
    </p:spTree>
    <p:extLst>
      <p:ext uri="{BB962C8B-B14F-4D97-AF65-F5344CB8AC3E}">
        <p14:creationId xmlns:p14="http://schemas.microsoft.com/office/powerpoint/2010/main" val="2435604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CN" altLang="en-US"/>
              <a:t>单击此处编辑母版标题样式</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fld id="{75CD67B8-D0F1-4D4E-A513-EAFAA4B20806}" type="datetimeFigureOut">
              <a:rPr lang="zh-CN" altLang="en-US" smtClean="0"/>
              <a:t>2024/3/7</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FE28DFF7-BA5B-40E8-B747-8DFCA2213265}" type="slidenum">
              <a:rPr lang="zh-CN" altLang="en-US" smtClean="0"/>
              <a:t>‹#›</a:t>
            </a:fld>
            <a:endParaRPr lang="zh-CN" altLang="en-US"/>
          </a:p>
        </p:txBody>
      </p:sp>
    </p:spTree>
    <p:extLst>
      <p:ext uri="{BB962C8B-B14F-4D97-AF65-F5344CB8AC3E}">
        <p14:creationId xmlns:p14="http://schemas.microsoft.com/office/powerpoint/2010/main" val="1106568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75CD67B8-D0F1-4D4E-A513-EAFAA4B20806}" type="datetimeFigureOut">
              <a:rPr lang="zh-CN" altLang="en-US" smtClean="0"/>
              <a:t>2024/3/7</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FE28DFF7-BA5B-40E8-B747-8DFCA2213265}" type="slidenum">
              <a:rPr lang="zh-CN" altLang="en-US" smtClean="0"/>
              <a:t>‹#›</a:t>
            </a:fld>
            <a:endParaRPr lang="zh-CN" altLang="en-US"/>
          </a:p>
        </p:txBody>
      </p:sp>
    </p:spTree>
    <p:extLst>
      <p:ext uri="{BB962C8B-B14F-4D97-AF65-F5344CB8AC3E}">
        <p14:creationId xmlns:p14="http://schemas.microsoft.com/office/powerpoint/2010/main" val="38503127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CD67B8-D0F1-4D4E-A513-EAFAA4B20806}" type="datetimeFigureOut">
              <a:rPr lang="zh-CN" altLang="en-US" smtClean="0"/>
              <a:t>2024/3/7</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FE28DFF7-BA5B-40E8-B747-8DFCA2213265}" type="slidenum">
              <a:rPr lang="zh-CN" altLang="en-US" smtClean="0"/>
              <a:t>‹#›</a:t>
            </a:fld>
            <a:endParaRPr lang="zh-CN" altLang="en-US"/>
          </a:p>
        </p:txBody>
      </p:sp>
    </p:spTree>
    <p:extLst>
      <p:ext uri="{BB962C8B-B14F-4D97-AF65-F5344CB8AC3E}">
        <p14:creationId xmlns:p14="http://schemas.microsoft.com/office/powerpoint/2010/main" val="24631069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zh-CN" altLang="en-US"/>
              <a:t>单击此处编辑母版标题样式</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5CD67B8-D0F1-4D4E-A513-EAFAA4B20806}" type="datetimeFigureOut">
              <a:rPr lang="zh-CN" altLang="en-US" smtClean="0"/>
              <a:t>2024/3/7</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E28DFF7-BA5B-40E8-B747-8DFCA2213265}" type="slidenum">
              <a:rPr lang="zh-CN" altLang="en-US" smtClean="0"/>
              <a:t>‹#›</a:t>
            </a:fld>
            <a:endParaRPr lang="zh-CN" altLang="en-US"/>
          </a:p>
        </p:txBody>
      </p:sp>
    </p:spTree>
    <p:extLst>
      <p:ext uri="{BB962C8B-B14F-4D97-AF65-F5344CB8AC3E}">
        <p14:creationId xmlns:p14="http://schemas.microsoft.com/office/powerpoint/2010/main" val="145038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zh-CN" altLang="en-US"/>
              <a:t>单击此处编辑母版标题样式</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CN" altLang="en-US"/>
              <a:t>单击图标添加图片</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5CD67B8-D0F1-4D4E-A513-EAFAA4B20806}" type="datetimeFigureOut">
              <a:rPr lang="zh-CN" altLang="en-US" smtClean="0"/>
              <a:t>2024/3/7</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E28DFF7-BA5B-40E8-B747-8DFCA2213265}" type="slidenum">
              <a:rPr lang="zh-CN" altLang="en-US" smtClean="0"/>
              <a:t>‹#›</a:t>
            </a:fld>
            <a:endParaRPr lang="zh-CN" altLang="en-US"/>
          </a:p>
        </p:txBody>
      </p:sp>
    </p:spTree>
    <p:extLst>
      <p:ext uri="{BB962C8B-B14F-4D97-AF65-F5344CB8AC3E}">
        <p14:creationId xmlns:p14="http://schemas.microsoft.com/office/powerpoint/2010/main" val="37320581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duotone>
              <a:schemeClr val="bg2">
                <a:shade val="76000"/>
                <a:satMod val="180000"/>
              </a:schemeClr>
              <a:schemeClr val="bg2">
                <a:tint val="80000"/>
                <a:satMod val="120000"/>
                <a:lumMod val="180000"/>
              </a:schemeClr>
            </a:duotone>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zh-CN" altLang="en-US" dirty="0"/>
              <a:t>单击此处编辑母版标题样式</a:t>
            </a:r>
            <a:endParaRPr lang="en-US" dirty="0"/>
          </a:p>
        </p:txBody>
      </p:sp>
      <p:grpSp>
        <p:nvGrpSpPr>
          <p:cNvPr id="7" name="Group 6"/>
          <p:cNvGrpSpPr/>
          <p:nvPr/>
        </p:nvGrpSpPr>
        <p:grpSpPr>
          <a:xfrm rot="16200000">
            <a:off x="5242976" y="-91027"/>
            <a:ext cx="1706049" cy="12192003"/>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75CD67B8-D0F1-4D4E-A513-EAFAA4B20806}" type="datetimeFigureOut">
              <a:rPr lang="zh-CN" altLang="en-US" smtClean="0"/>
              <a:t>2024/3/7</a:t>
            </a:fld>
            <a:endParaRPr lang="zh-CN" alt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zh-CN" alt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FE28DFF7-BA5B-40E8-B747-8DFCA2213265}" type="slidenum">
              <a:rPr lang="zh-CN" altLang="en-US" smtClean="0"/>
              <a:t>‹#›</a:t>
            </a:fld>
            <a:endParaRPr lang="zh-CN" altLang="en-US"/>
          </a:p>
        </p:txBody>
      </p:sp>
      <p:sp>
        <p:nvSpPr>
          <p:cNvPr id="15" name="文本框 14">
            <a:extLst>
              <a:ext uri="{FF2B5EF4-FFF2-40B4-BE49-F238E27FC236}">
                <a16:creationId xmlns:a16="http://schemas.microsoft.com/office/drawing/2014/main" xmlns="" id="{0E8EA907-D8B4-7C1D-2367-B7EF72F6E48F}"/>
              </a:ext>
            </a:extLst>
          </p:cNvPr>
          <p:cNvSpPr txBox="1"/>
          <p:nvPr userDrawn="1"/>
        </p:nvSpPr>
        <p:spPr>
          <a:xfrm>
            <a:off x="161691" y="109835"/>
            <a:ext cx="6096000" cy="46166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400" b="0" i="0" u="none" strike="noStrike" kern="1200" cap="none" spc="0" normalizeH="0" baseline="0" noProof="0" dirty="0">
                <a:ln>
                  <a:noFill/>
                </a:ln>
                <a:solidFill>
                  <a:srgbClr val="ACCBF9">
                    <a:lumMod val="50000"/>
                  </a:srgbClr>
                </a:solidFill>
                <a:effectLst/>
                <a:uLnTx/>
                <a:uFillTx/>
                <a:latin typeface="Calibri"/>
                <a:ea typeface="宋体" panose="02010600030101010101" pitchFamily="2" charset="-122"/>
                <a:cs typeface="+mn-cs"/>
              </a:rPr>
              <a:t>个人所得税专项扣除</a:t>
            </a:r>
            <a:r>
              <a:rPr kumimoji="0" lang="en-US" altLang="zh-CN" sz="2400" b="0" i="0" u="none" strike="noStrike" kern="1200" cap="none" spc="0" normalizeH="0" baseline="0" noProof="0" dirty="0">
                <a:ln>
                  <a:noFill/>
                </a:ln>
                <a:solidFill>
                  <a:srgbClr val="ACCBF9">
                    <a:lumMod val="50000"/>
                  </a:srgbClr>
                </a:solidFill>
                <a:effectLst/>
                <a:uLnTx/>
                <a:uFillTx/>
                <a:latin typeface="Calibri"/>
                <a:ea typeface="宋体" panose="02010600030101010101" pitchFamily="2" charset="-122"/>
                <a:cs typeface="+mn-cs"/>
              </a:rPr>
              <a:t>-</a:t>
            </a:r>
            <a:r>
              <a:rPr kumimoji="0" lang="zh-CN" altLang="en-US" sz="2400" b="0" i="0" u="none" strike="noStrike" kern="1200" cap="none" spc="0" normalizeH="0" baseline="0" noProof="0" dirty="0">
                <a:ln>
                  <a:noFill/>
                </a:ln>
                <a:solidFill>
                  <a:srgbClr val="ACCBF9">
                    <a:lumMod val="50000"/>
                  </a:srgbClr>
                </a:solidFill>
                <a:effectLst/>
                <a:uLnTx/>
                <a:uFillTx/>
                <a:latin typeface="Calibri"/>
                <a:ea typeface="宋体" panose="02010600030101010101" pitchFamily="2" charset="-122"/>
                <a:cs typeface="+mn-cs"/>
              </a:rPr>
              <a:t>扣除的资料保存</a:t>
            </a:r>
          </a:p>
        </p:txBody>
      </p:sp>
    </p:spTree>
    <p:extLst>
      <p:ext uri="{BB962C8B-B14F-4D97-AF65-F5344CB8AC3E}">
        <p14:creationId xmlns:p14="http://schemas.microsoft.com/office/powerpoint/2010/main" val="33793006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a:extLst>
              <a:ext uri="{FF2B5EF4-FFF2-40B4-BE49-F238E27FC236}">
                <a16:creationId xmlns:a16="http://schemas.microsoft.com/office/drawing/2014/main" xmlns="" id="{74AEF010-4D06-A22E-8144-4784E51195EE}"/>
              </a:ext>
            </a:extLst>
          </p:cNvPr>
          <p:cNvSpPr txBox="1">
            <a:spLocks/>
          </p:cNvSpPr>
          <p:nvPr/>
        </p:nvSpPr>
        <p:spPr>
          <a:xfrm>
            <a:off x="1369192" y="1545245"/>
            <a:ext cx="9601201" cy="1816510"/>
          </a:xfrm>
          <a:prstGeom prst="rect">
            <a:avLst/>
          </a:prstGeom>
        </p:spPr>
        <p:txBody>
          <a:bodyPr>
            <a:normAutofit fontScale="97500"/>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R="0" lvl="0" algn="ctr" defTabSz="457200" rtl="0" eaLnBrk="1" fontAlgn="auto" latinLnBrk="0" hangingPunct="1">
              <a:lnSpc>
                <a:spcPct val="100000"/>
              </a:lnSpc>
              <a:spcBef>
                <a:spcPct val="0"/>
              </a:spcBef>
              <a:spcAft>
                <a:spcPts val="0"/>
              </a:spcAft>
              <a:buClrTx/>
              <a:buSzTx/>
              <a:buFontTx/>
              <a:buNone/>
              <a:tabLst/>
              <a:defRPr/>
            </a:pPr>
            <a:r>
              <a:rPr kumimoji="0" lang="zh-CN" altLang="zh-CN" sz="2700" b="1" i="0" u="none" strike="noStrike" kern="1200" cap="none" spc="0" normalizeH="0" baseline="0" noProof="0" dirty="0">
                <a:ln w="3175" cmpd="sng">
                  <a:noFill/>
                </a:ln>
                <a:solidFill>
                  <a:srgbClr val="C00000"/>
                </a:solidFill>
                <a:effectLst/>
                <a:uLnTx/>
                <a:uFillTx/>
                <a:latin typeface="等线" panose="02010600030101010101" pitchFamily="2" charset="-122"/>
                <a:ea typeface="宋体" panose="02010600030101010101" pitchFamily="2" charset="-122"/>
                <a:cs typeface="Times New Roman" panose="02020603050405020304" pitchFamily="18" charset="0"/>
              </a:rPr>
              <a:t>如何</a:t>
            </a:r>
            <a:r>
              <a:rPr kumimoji="0" lang="zh-CN" altLang="zh-CN" sz="2700" b="1" i="0" u="none" strike="noStrike" kern="1200" cap="none" spc="0" normalizeH="0" baseline="0" noProof="0" dirty="0" smtClean="0">
                <a:ln w="3175" cmpd="sng">
                  <a:noFill/>
                </a:ln>
                <a:solidFill>
                  <a:srgbClr val="C00000"/>
                </a:solidFill>
                <a:effectLst/>
                <a:uLnTx/>
                <a:uFillTx/>
                <a:latin typeface="等线" panose="02010600030101010101" pitchFamily="2" charset="-122"/>
                <a:ea typeface="宋体" panose="02010600030101010101" pitchFamily="2" charset="-122"/>
                <a:cs typeface="Times New Roman" panose="02020603050405020304" pitchFamily="18" charset="0"/>
              </a:rPr>
              <a:t>理解</a:t>
            </a:r>
            <a:r>
              <a:rPr kumimoji="0" lang="en-US" altLang="zh-CN" sz="2700" b="1" i="0" u="none" strike="noStrike" kern="1200" cap="none" spc="0" normalizeH="0" baseline="0" noProof="0" dirty="0" smtClean="0">
                <a:ln w="3175" cmpd="sng">
                  <a:noFill/>
                </a:ln>
                <a:solidFill>
                  <a:srgbClr val="C00000"/>
                </a:solidFill>
                <a:effectLst/>
                <a:uLnTx/>
                <a:uFillTx/>
                <a:latin typeface="等线" panose="02010600030101010101" pitchFamily="2" charset="-122"/>
                <a:ea typeface="宋体" panose="02010600030101010101" pitchFamily="2" charset="-122"/>
                <a:cs typeface="Times New Roman" panose="02020603050405020304" pitchFamily="18" charset="0"/>
              </a:rPr>
              <a:t>《</a:t>
            </a:r>
            <a:r>
              <a:rPr kumimoji="0" lang="zh-CN" altLang="zh-CN" sz="2700" b="1" i="0" u="none" strike="noStrike" kern="1200" cap="none" spc="0" normalizeH="0" baseline="0" noProof="0" dirty="0" smtClean="0">
                <a:ln w="3175" cmpd="sng">
                  <a:noFill/>
                </a:ln>
                <a:solidFill>
                  <a:srgbClr val="C00000"/>
                </a:solidFill>
                <a:effectLst/>
                <a:uLnTx/>
                <a:uFillTx/>
                <a:latin typeface="等线" panose="02010600030101010101" pitchFamily="2" charset="-122"/>
                <a:ea typeface="宋体" panose="02010600030101010101" pitchFamily="2" charset="-122"/>
                <a:cs typeface="Times New Roman" panose="02020603050405020304" pitchFamily="18" charset="0"/>
              </a:rPr>
              <a:t>个人所得</a:t>
            </a:r>
            <a:r>
              <a:rPr kumimoji="0" lang="zh-CN" altLang="zh-CN" sz="2700" b="1" i="0" u="none" strike="noStrike" kern="1200" cap="none" spc="0" normalizeH="0" baseline="0" noProof="0" dirty="0">
                <a:ln w="3175" cmpd="sng">
                  <a:noFill/>
                </a:ln>
                <a:solidFill>
                  <a:srgbClr val="C00000"/>
                </a:solidFill>
                <a:effectLst/>
                <a:uLnTx/>
                <a:uFillTx/>
                <a:latin typeface="等线" panose="02010600030101010101" pitchFamily="2" charset="-122"/>
                <a:ea typeface="宋体" panose="02010600030101010101" pitchFamily="2" charset="-122"/>
                <a:cs typeface="Times New Roman" panose="02020603050405020304" pitchFamily="18" charset="0"/>
              </a:rPr>
              <a:t>税专项附加扣除暂行办法的通知》中第</a:t>
            </a:r>
            <a:r>
              <a:rPr kumimoji="0" lang="zh-CN" altLang="en-US" sz="2700" b="1" i="0" u="none" strike="noStrike" kern="1200" cap="none" spc="0" normalizeH="0" baseline="0" noProof="0" dirty="0">
                <a:ln w="3175" cmpd="sng">
                  <a:noFill/>
                </a:ln>
                <a:solidFill>
                  <a:srgbClr val="C00000"/>
                </a:solidFill>
                <a:effectLst/>
                <a:uLnTx/>
                <a:uFillTx/>
                <a:latin typeface="等线" panose="02010600030101010101" pitchFamily="2" charset="-122"/>
                <a:ea typeface="宋体" panose="02010600030101010101" pitchFamily="2" charset="-122"/>
                <a:cs typeface="Times New Roman" panose="02020603050405020304" pitchFamily="18" charset="0"/>
              </a:rPr>
              <a:t>三</a:t>
            </a:r>
            <a:r>
              <a:rPr kumimoji="0" lang="zh-CN" altLang="zh-CN" sz="2700" b="1" i="0" u="none" strike="noStrike" kern="1200" cap="none" spc="0" normalizeH="0" baseline="0" noProof="0" dirty="0">
                <a:ln w="3175" cmpd="sng">
                  <a:noFill/>
                </a:ln>
                <a:solidFill>
                  <a:srgbClr val="C00000"/>
                </a:solidFill>
                <a:effectLst/>
                <a:uLnTx/>
                <a:uFillTx/>
                <a:latin typeface="等线" panose="02010600030101010101" pitchFamily="2" charset="-122"/>
                <a:ea typeface="宋体" panose="02010600030101010101" pitchFamily="2" charset="-122"/>
                <a:cs typeface="Times New Roman" panose="02020603050405020304" pitchFamily="18" charset="0"/>
              </a:rPr>
              <a:t>章</a:t>
            </a:r>
            <a:r>
              <a:rPr kumimoji="0" lang="en-US" altLang="zh-CN" sz="2700" b="1" i="0" u="none" strike="noStrike" kern="1200" cap="none" spc="0" normalizeH="0" baseline="0" noProof="0" dirty="0">
                <a:ln w="3175" cmpd="sng">
                  <a:noFill/>
                </a:ln>
                <a:solidFill>
                  <a:srgbClr val="C00000"/>
                </a:solidFill>
                <a:effectLst/>
                <a:uLnTx/>
                <a:uFillTx/>
                <a:latin typeface="等线" panose="02010600030101010101" pitchFamily="2" charset="-122"/>
                <a:ea typeface="宋体" panose="02010600030101010101" pitchFamily="2" charset="-122"/>
                <a:cs typeface="Times New Roman" panose="02020603050405020304" pitchFamily="18" charset="0"/>
              </a:rPr>
              <a:t/>
            </a:r>
            <a:br>
              <a:rPr kumimoji="0" lang="en-US" altLang="zh-CN" sz="2700" b="1" i="0" u="none" strike="noStrike" kern="1200" cap="none" spc="0" normalizeH="0" baseline="0" noProof="0" dirty="0">
                <a:ln w="3175" cmpd="sng">
                  <a:noFill/>
                </a:ln>
                <a:solidFill>
                  <a:srgbClr val="C00000"/>
                </a:solidFill>
                <a:effectLst/>
                <a:uLnTx/>
                <a:uFillTx/>
                <a:latin typeface="等线" panose="02010600030101010101" pitchFamily="2" charset="-122"/>
                <a:ea typeface="宋体" panose="02010600030101010101" pitchFamily="2" charset="-122"/>
                <a:cs typeface="Times New Roman" panose="02020603050405020304" pitchFamily="18" charset="0"/>
              </a:rPr>
            </a:br>
            <a:r>
              <a:rPr kumimoji="0" lang="zh-CN" altLang="zh-CN" sz="1100" b="0" i="0" u="none" strike="noStrike" kern="1200" cap="none" spc="0" normalizeH="0" baseline="0" noProof="0" dirty="0">
                <a:ln w="3175" cmpd="sng">
                  <a:noFill/>
                </a:ln>
                <a:solidFill>
                  <a:sysClr val="windowText" lastClr="000000"/>
                </a:solidFill>
                <a:effectLst/>
                <a:uLnTx/>
                <a:uFillTx/>
                <a:latin typeface="宋体" panose="02010600030101010101" pitchFamily="2" charset="-122"/>
                <a:ea typeface="宋体" panose="02010600030101010101" pitchFamily="2" charset="-122"/>
                <a:cs typeface="宋体" panose="02010600030101010101" pitchFamily="2" charset="-122"/>
              </a:rPr>
              <a:t/>
            </a:r>
            <a:br>
              <a:rPr kumimoji="0" lang="zh-CN" altLang="zh-CN" sz="1100" b="0" i="0" u="none" strike="noStrike" kern="1200" cap="none" spc="0" normalizeH="0" baseline="0" noProof="0" dirty="0">
                <a:ln w="3175" cmpd="sng">
                  <a:noFill/>
                </a:ln>
                <a:solidFill>
                  <a:sysClr val="windowText" lastClr="000000"/>
                </a:solidFill>
                <a:effectLst/>
                <a:uLnTx/>
                <a:uFillTx/>
                <a:latin typeface="宋体" panose="02010600030101010101" pitchFamily="2" charset="-122"/>
                <a:ea typeface="宋体" panose="02010600030101010101" pitchFamily="2" charset="-122"/>
                <a:cs typeface="宋体" panose="02010600030101010101" pitchFamily="2" charset="-122"/>
              </a:rPr>
            </a:br>
            <a:r>
              <a:rPr kumimoji="0" lang="en-US" altLang="zh-CN" sz="2400" b="1" i="0" u="none" strike="noStrike" kern="1200" cap="none" spc="0" normalizeH="0" baseline="0" noProof="0" dirty="0">
                <a:ln w="3175" cmpd="sng">
                  <a:noFill/>
                </a:ln>
                <a:solidFill>
                  <a:srgbClr val="C00000"/>
                </a:solidFill>
                <a:effectLst/>
                <a:uLnTx/>
                <a:uFillTx/>
                <a:latin typeface="等线" panose="02010600030101010101" pitchFamily="2" charset="-122"/>
                <a:ea typeface="宋体" panose="02010600030101010101" pitchFamily="2" charset="-122"/>
                <a:cs typeface="Times New Roman" panose="02020603050405020304" pitchFamily="18" charset="0"/>
              </a:rPr>
              <a:t> </a:t>
            </a:r>
            <a:r>
              <a:rPr kumimoji="0" lang="zh-CN" altLang="zh-CN" sz="1100" b="0" i="0" u="none" strike="noStrike" kern="1200" cap="none" spc="0" normalizeH="0" baseline="0" noProof="0" dirty="0">
                <a:ln w="3175" cmpd="sng">
                  <a:noFill/>
                </a:ln>
                <a:solidFill>
                  <a:sysClr val="windowText" lastClr="000000"/>
                </a:solidFill>
                <a:effectLst/>
                <a:uLnTx/>
                <a:uFillTx/>
                <a:latin typeface="宋体" panose="02010600030101010101" pitchFamily="2" charset="-122"/>
                <a:ea typeface="宋体" panose="02010600030101010101" pitchFamily="2" charset="-122"/>
                <a:cs typeface="宋体" panose="02010600030101010101" pitchFamily="2" charset="-122"/>
              </a:rPr>
              <a:t/>
            </a:r>
            <a:br>
              <a:rPr kumimoji="0" lang="zh-CN" altLang="zh-CN" sz="1100" b="0" i="0" u="none" strike="noStrike" kern="1200" cap="none" spc="0" normalizeH="0" baseline="0" noProof="0" dirty="0">
                <a:ln w="3175" cmpd="sng">
                  <a:noFill/>
                </a:ln>
                <a:solidFill>
                  <a:sysClr val="windowText" lastClr="000000"/>
                </a:solidFill>
                <a:effectLst/>
                <a:uLnTx/>
                <a:uFillTx/>
                <a:latin typeface="宋体" panose="02010600030101010101" pitchFamily="2" charset="-122"/>
                <a:ea typeface="宋体" panose="02010600030101010101" pitchFamily="2" charset="-122"/>
                <a:cs typeface="宋体" panose="02010600030101010101" pitchFamily="2" charset="-122"/>
              </a:rPr>
            </a:br>
            <a:r>
              <a:rPr kumimoji="0" lang="zh-CN" altLang="zh-CN" sz="3900" b="1" i="0" u="none" strike="noStrike" kern="1200" cap="none" spc="0" normalizeH="0" baseline="0" noProof="0" dirty="0">
                <a:ln w="3175" cmpd="sng">
                  <a:noFill/>
                </a:ln>
                <a:solidFill>
                  <a:srgbClr val="C00000"/>
                </a:solidFill>
                <a:effectLst/>
                <a:uLnTx/>
                <a:uFillTx/>
                <a:latin typeface="等线" panose="02010600030101010101" pitchFamily="2" charset="-122"/>
                <a:ea typeface="宋体" panose="02010600030101010101" pitchFamily="2" charset="-122"/>
                <a:cs typeface="Times New Roman" panose="02020603050405020304" pitchFamily="18" charset="0"/>
              </a:rPr>
              <a:t>“</a:t>
            </a:r>
            <a:r>
              <a:rPr kumimoji="0" lang="zh-CN" altLang="en-US" sz="3900" b="1" i="0" u="none" strike="noStrike" kern="1200" cap="none" spc="0" normalizeH="0" baseline="0" noProof="0" dirty="0">
                <a:ln w="3175" cmpd="sng">
                  <a:noFill/>
                </a:ln>
                <a:solidFill>
                  <a:srgbClr val="C00000"/>
                </a:solidFill>
                <a:effectLst/>
                <a:uLnTx/>
                <a:uFillTx/>
                <a:latin typeface="等线" panose="02010600030101010101" pitchFamily="2" charset="-122"/>
                <a:ea typeface="宋体" panose="02010600030101010101" pitchFamily="2" charset="-122"/>
                <a:cs typeface="Times New Roman" panose="02020603050405020304" pitchFamily="18" charset="0"/>
              </a:rPr>
              <a:t>报送信息及留存备查资料</a:t>
            </a:r>
            <a:r>
              <a:rPr kumimoji="0" lang="zh-CN" altLang="zh-CN" sz="3900" b="1" i="0" u="none" strike="noStrike" kern="1200" cap="none" spc="0" normalizeH="0" baseline="0" noProof="0" dirty="0">
                <a:ln w="3175" cmpd="sng">
                  <a:noFill/>
                </a:ln>
                <a:solidFill>
                  <a:srgbClr val="C00000"/>
                </a:solidFill>
                <a:effectLst/>
                <a:uLnTx/>
                <a:uFillTx/>
                <a:latin typeface="等线" panose="02010600030101010101" pitchFamily="2" charset="-122"/>
                <a:ea typeface="宋体" panose="02010600030101010101" pitchFamily="2" charset="-122"/>
                <a:cs typeface="Times New Roman" panose="02020603050405020304" pitchFamily="18" charset="0"/>
              </a:rPr>
              <a:t>”</a:t>
            </a:r>
            <a:endParaRPr kumimoji="0" lang="zh-CN" altLang="en-US" sz="3900" b="0" i="0" u="none" strike="noStrike" kern="1200" cap="none" spc="0" normalizeH="0" baseline="0" noProof="0" dirty="0">
              <a:ln w="3175" cmpd="sng">
                <a:noFill/>
              </a:ln>
              <a:solidFill>
                <a:sysClr val="windowText" lastClr="000000"/>
              </a:solidFill>
              <a:effectLst/>
              <a:uLnTx/>
              <a:uFillTx/>
              <a:latin typeface="Calibri"/>
              <a:ea typeface="宋体" panose="02010600030101010101" pitchFamily="2" charset="-122"/>
              <a:cs typeface="+mj-cs"/>
            </a:endParaRPr>
          </a:p>
        </p:txBody>
      </p:sp>
      <p:sp>
        <p:nvSpPr>
          <p:cNvPr id="5" name="副标题 2">
            <a:extLst>
              <a:ext uri="{FF2B5EF4-FFF2-40B4-BE49-F238E27FC236}">
                <a16:creationId xmlns:a16="http://schemas.microsoft.com/office/drawing/2014/main" xmlns="" id="{BBD347EA-8A1B-AC16-9BDE-EB61E976949C}"/>
              </a:ext>
            </a:extLst>
          </p:cNvPr>
          <p:cNvSpPr txBox="1">
            <a:spLocks/>
          </p:cNvSpPr>
          <p:nvPr/>
        </p:nvSpPr>
        <p:spPr>
          <a:xfrm>
            <a:off x="2183912" y="3950344"/>
            <a:ext cx="8661416" cy="245484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815975"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altLang="zh-CN" sz="1800" b="1" i="0" u="none" strike="noStrike" kern="1200" cap="none" spc="0" normalizeH="0" baseline="0" noProof="0" dirty="0" smtClean="0">
              <a:ln>
                <a:noFill/>
              </a:ln>
              <a:solidFill>
                <a:srgbClr val="57257D"/>
              </a:solidFill>
              <a:effectLst/>
              <a:uLnTx/>
              <a:uFillTx/>
              <a:latin typeface="等线" panose="02010600030101010101" pitchFamily="2" charset="-122"/>
              <a:ea typeface="宋体" panose="02010600030101010101" pitchFamily="2" charset="-122"/>
              <a:cs typeface="Times New Roman" panose="02020603050405020304" pitchFamily="18" charset="0"/>
            </a:endParaRPr>
          </a:p>
          <a:p>
            <a:pPr marL="0" marR="0" lvl="0" indent="815975"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en-US" altLang="zh-CN" sz="1800" b="1" dirty="0">
              <a:solidFill>
                <a:srgbClr val="57257D"/>
              </a:solidFill>
              <a:latin typeface="等线" panose="02010600030101010101" pitchFamily="2" charset="-122"/>
              <a:ea typeface="宋体" panose="02010600030101010101" pitchFamily="2" charset="-122"/>
              <a:cs typeface="Times New Roman" panose="02020603050405020304" pitchFamily="18" charset="0"/>
            </a:endParaRPr>
          </a:p>
          <a:p>
            <a:pPr marL="0" marR="0" lvl="0" indent="815975"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altLang="zh-CN" sz="1800" b="1" i="0" u="none" strike="noStrike" kern="1200" cap="none" spc="0" normalizeH="0" baseline="0" noProof="0" dirty="0" smtClean="0">
              <a:ln>
                <a:noFill/>
              </a:ln>
              <a:solidFill>
                <a:srgbClr val="57257D"/>
              </a:solidFill>
              <a:effectLst/>
              <a:uLnTx/>
              <a:uFillTx/>
              <a:latin typeface="等线" panose="02010600030101010101" pitchFamily="2" charset="-122"/>
              <a:ea typeface="宋体" panose="02010600030101010101" pitchFamily="2" charset="-122"/>
              <a:cs typeface="Times New Roman" panose="02020603050405020304" pitchFamily="18" charset="0"/>
            </a:endParaRPr>
          </a:p>
          <a:p>
            <a:pPr marL="0" marR="0" lvl="0" indent="815975"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altLang="zh-CN" sz="1800" b="1" dirty="0">
                <a:solidFill>
                  <a:srgbClr val="57257D"/>
                </a:solidFill>
                <a:latin typeface="等线" panose="02010600030101010101" pitchFamily="2" charset="-122"/>
                <a:ea typeface="宋体" panose="02010600030101010101" pitchFamily="2" charset="-122"/>
                <a:cs typeface="Times New Roman" panose="02020603050405020304" pitchFamily="18" charset="0"/>
              </a:rPr>
              <a:t> </a:t>
            </a:r>
            <a:r>
              <a:rPr lang="en-US" altLang="zh-CN" sz="1800" b="1" dirty="0" smtClean="0">
                <a:solidFill>
                  <a:srgbClr val="57257D"/>
                </a:solidFill>
                <a:latin typeface="等线" panose="02010600030101010101" pitchFamily="2" charset="-122"/>
                <a:ea typeface="宋体" panose="02010600030101010101" pitchFamily="2" charset="-122"/>
                <a:cs typeface="Times New Roman" panose="02020603050405020304" pitchFamily="18" charset="0"/>
              </a:rPr>
              <a:t>                                           </a:t>
            </a:r>
            <a:r>
              <a:rPr kumimoji="0" lang="zh-CN" altLang="zh-CN" sz="1800" b="1" i="0" u="none" strike="noStrike" kern="1200" cap="none" spc="0" normalizeH="0" baseline="0" noProof="0" dirty="0" smtClean="0">
                <a:ln>
                  <a:noFill/>
                </a:ln>
                <a:solidFill>
                  <a:srgbClr val="57257D"/>
                </a:solidFill>
                <a:effectLst/>
                <a:uLnTx/>
                <a:uFillTx/>
                <a:latin typeface="等线" panose="02010600030101010101" pitchFamily="2" charset="-122"/>
                <a:ea typeface="宋体" panose="02010600030101010101" pitchFamily="2" charset="-122"/>
                <a:cs typeface="Times New Roman" panose="02020603050405020304" pitchFamily="18" charset="0"/>
              </a:rPr>
              <a:t>二</a:t>
            </a:r>
            <a:r>
              <a:rPr kumimoji="0" lang="en-US" altLang="zh-CN" sz="1800" b="1" i="0" u="none" strike="noStrike" kern="1200" cap="none" spc="0" normalizeH="0" baseline="0" noProof="0" dirty="0">
                <a:ln>
                  <a:noFill/>
                </a:ln>
                <a:solidFill>
                  <a:srgbClr val="57257D"/>
                </a:solidFill>
                <a:effectLst/>
                <a:uLnTx/>
                <a:uFillTx/>
                <a:latin typeface="等线" panose="02010600030101010101" pitchFamily="2" charset="-122"/>
                <a:ea typeface="宋体" panose="02010600030101010101" pitchFamily="2" charset="-122"/>
                <a:cs typeface="Times New Roman" panose="02020603050405020304" pitchFamily="18" charset="0"/>
              </a:rPr>
              <a:t>0</a:t>
            </a:r>
            <a:r>
              <a:rPr kumimoji="0" lang="zh-CN" altLang="zh-CN" sz="1800" b="1" i="0" u="none" strike="noStrike" kern="1200" cap="none" spc="0" normalizeH="0" baseline="0" noProof="0" dirty="0">
                <a:ln>
                  <a:noFill/>
                </a:ln>
                <a:solidFill>
                  <a:srgbClr val="57257D"/>
                </a:solidFill>
                <a:effectLst/>
                <a:uLnTx/>
                <a:uFillTx/>
                <a:latin typeface="等线" panose="02010600030101010101" pitchFamily="2" charset="-122"/>
                <a:ea typeface="宋体" panose="02010600030101010101" pitchFamily="2" charset="-122"/>
                <a:cs typeface="Times New Roman" panose="02020603050405020304" pitchFamily="18" charset="0"/>
              </a:rPr>
              <a:t>二四年二月</a:t>
            </a:r>
            <a:endParaRPr kumimoji="0" lang="zh-CN" altLang="en-US" sz="2400" b="0" i="0" u="none" strike="noStrike" kern="1200" cap="none" spc="0" normalizeH="0" baseline="0" noProof="0" dirty="0">
              <a:ln>
                <a:noFill/>
              </a:ln>
              <a:solidFill>
                <a:srgbClr val="57257D"/>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41779189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par>
                                <p:cTn id="10" presetID="22" presetClass="entr" presetSubtype="1" fill="hold" nodeType="withEffect">
                                  <p:stCondLst>
                                    <p:cond delay="0"/>
                                  </p:stCondLst>
                                  <p:childTnLst>
                                    <p:set>
                                      <p:cBhvr>
                                        <p:cTn id="11" dur="1" fill="hold">
                                          <p:stCondLst>
                                            <p:cond delay="0"/>
                                          </p:stCondLst>
                                        </p:cTn>
                                        <p:tgtEl>
                                          <p:spTgt spid="5">
                                            <p:txEl>
                                              <p:pRg st="3" end="3"/>
                                            </p:txEl>
                                          </p:spTgt>
                                        </p:tgtEl>
                                        <p:attrNameLst>
                                          <p:attrName>style.visibility</p:attrName>
                                        </p:attrNameLst>
                                      </p:cBhvr>
                                      <p:to>
                                        <p:strVal val="visible"/>
                                      </p:to>
                                    </p:set>
                                    <p:animEffect transition="in" filter="wipe(up)">
                                      <p:cBhvr>
                                        <p:cTn id="1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xmlns="" id="{D3124599-9D17-D554-5277-9EC9FB7700C8}"/>
              </a:ext>
            </a:extLst>
          </p:cNvPr>
          <p:cNvSpPr txBox="1"/>
          <p:nvPr/>
        </p:nvSpPr>
        <p:spPr>
          <a:xfrm>
            <a:off x="1203650" y="1012954"/>
            <a:ext cx="9050694" cy="4832092"/>
          </a:xfrm>
          <a:prstGeom prst="rect">
            <a:avLst/>
          </a:prstGeom>
          <a:noFill/>
        </p:spPr>
        <p:txBody>
          <a:bodyPr wrap="square">
            <a:spAutoFit/>
          </a:bodyPr>
          <a:lstStyle/>
          <a:p>
            <a:pPr indent="304800" algn="just"/>
            <a:r>
              <a:rPr lang="en-US" altLang="zh-CN" sz="2200" kern="100" dirty="0">
                <a:effectLst/>
                <a:latin typeface="等线" panose="02010600030101010101" pitchFamily="2" charset="-122"/>
                <a:ea typeface="宋体" panose="02010600030101010101" pitchFamily="2" charset="-122"/>
                <a:cs typeface="Times New Roman" panose="02020603050405020304" pitchFamily="18" charset="0"/>
              </a:rPr>
              <a:t>    </a:t>
            </a:r>
            <a:r>
              <a:rPr lang="zh-CN" altLang="zh-CN" sz="2200" kern="100" dirty="0">
                <a:effectLst/>
                <a:latin typeface="等线" panose="02010600030101010101" pitchFamily="2" charset="-122"/>
                <a:ea typeface="宋体" panose="02010600030101010101" pitchFamily="2" charset="-122"/>
                <a:cs typeface="Times New Roman" panose="02020603050405020304" pitchFamily="18" charset="0"/>
              </a:rPr>
              <a:t>在国务院《关于印发个人所得税专项附加扣除暂行办法的通知》中</a:t>
            </a:r>
            <a:endParaRPr lang="zh-CN" altLang="zh-CN" sz="2200" kern="100" dirty="0">
              <a:effectLst/>
              <a:latin typeface="等线" panose="02010600030101010101" pitchFamily="2" charset="-122"/>
              <a:ea typeface="等线" panose="02010600030101010101" pitchFamily="2" charset="-122"/>
              <a:cs typeface="Times New Roman" panose="02020603050405020304" pitchFamily="18" charset="0"/>
            </a:endParaRPr>
          </a:p>
          <a:p>
            <a:pPr indent="306070" algn="just"/>
            <a:r>
              <a:rPr lang="en-US" altLang="zh-CN" sz="2200" b="1" kern="100" dirty="0">
                <a:effectLst/>
                <a:latin typeface="等线" panose="02010600030101010101" pitchFamily="2" charset="-122"/>
                <a:ea typeface="宋体" panose="02010600030101010101" pitchFamily="2" charset="-122"/>
                <a:cs typeface="Times New Roman" panose="02020603050405020304" pitchFamily="18" charset="0"/>
              </a:rPr>
              <a:t>    </a:t>
            </a:r>
            <a:r>
              <a:rPr lang="zh-CN" altLang="zh-CN" sz="2200" b="1" kern="100" dirty="0">
                <a:effectLst/>
                <a:latin typeface="等线" panose="02010600030101010101" pitchFamily="2" charset="-122"/>
                <a:ea typeface="宋体" panose="02010600030101010101" pitchFamily="2" charset="-122"/>
                <a:cs typeface="Times New Roman" panose="02020603050405020304" pitchFamily="18" charset="0"/>
              </a:rPr>
              <a:t>第十二条至第十八条规定：纳税人享受符合规定的专项附加扣除后的备查资料分别为：</a:t>
            </a:r>
            <a:endParaRPr lang="zh-CN" altLang="zh-CN" sz="2200" kern="100" dirty="0">
              <a:effectLst/>
              <a:latin typeface="等线" panose="02010600030101010101" pitchFamily="2" charset="-122"/>
              <a:ea typeface="等线" panose="02010600030101010101" pitchFamily="2" charset="-122"/>
              <a:cs typeface="Times New Roman" panose="02020603050405020304" pitchFamily="18" charset="0"/>
            </a:endParaRPr>
          </a:p>
          <a:p>
            <a:pPr indent="306070" algn="just"/>
            <a:r>
              <a:rPr lang="en-US" altLang="zh-CN" sz="2200" b="1" kern="100" dirty="0">
                <a:effectLst/>
                <a:latin typeface="等线" panose="02010600030101010101" pitchFamily="2" charset="-122"/>
                <a:ea typeface="等线" panose="02010600030101010101" pitchFamily="2" charset="-122"/>
                <a:cs typeface="Times New Roman" panose="02020603050405020304" pitchFamily="18" charset="0"/>
              </a:rPr>
              <a:t> </a:t>
            </a:r>
            <a:endParaRPr lang="zh-CN" altLang="zh-CN" sz="2200" kern="100" dirty="0">
              <a:effectLst/>
              <a:latin typeface="等线" panose="02010600030101010101" pitchFamily="2" charset="-122"/>
              <a:ea typeface="等线" panose="02010600030101010101" pitchFamily="2" charset="-122"/>
              <a:cs typeface="Times New Roman" panose="02020603050405020304" pitchFamily="18" charset="0"/>
            </a:endParaRPr>
          </a:p>
          <a:p>
            <a:pPr indent="306070" algn="just"/>
            <a:r>
              <a:rPr lang="en-US" altLang="zh-CN" sz="2200" b="1" kern="100" dirty="0">
                <a:effectLst/>
                <a:latin typeface="等线" panose="02010600030101010101" pitchFamily="2" charset="-122"/>
                <a:ea typeface="宋体" panose="02010600030101010101" pitchFamily="2" charset="-122"/>
                <a:cs typeface="Times New Roman" panose="02020603050405020304" pitchFamily="18" charset="0"/>
              </a:rPr>
              <a:t>    </a:t>
            </a:r>
            <a:r>
              <a:rPr lang="zh-CN" altLang="zh-CN" sz="2200" b="1" kern="100" dirty="0">
                <a:effectLst/>
                <a:latin typeface="等线" panose="02010600030101010101" pitchFamily="2" charset="-122"/>
                <a:ea typeface="宋体" panose="02010600030101010101" pitchFamily="2" charset="-122"/>
                <a:cs typeface="Times New Roman" panose="02020603050405020304" pitchFamily="18" charset="0"/>
              </a:rPr>
              <a:t>第十二条</a:t>
            </a:r>
            <a:r>
              <a:rPr lang="zh-CN" altLang="zh-CN" sz="2200" kern="100" dirty="0">
                <a:effectLst/>
                <a:latin typeface="等线" panose="02010600030101010101" pitchFamily="2" charset="-122"/>
                <a:ea typeface="宋体" panose="02010600030101010101" pitchFamily="2" charset="-122"/>
                <a:cs typeface="Times New Roman" panose="02020603050405020304" pitchFamily="18" charset="0"/>
              </a:rPr>
              <a:t> 纳税人享受子女教育专项附加扣除，应当</a:t>
            </a:r>
            <a:r>
              <a:rPr lang="zh-CN" altLang="zh-CN" sz="2200" kern="100" dirty="0">
                <a:effectLst/>
                <a:highlight>
                  <a:srgbClr val="FFFF00"/>
                </a:highlight>
                <a:latin typeface="等线" panose="02010600030101010101" pitchFamily="2" charset="-122"/>
                <a:ea typeface="宋体" panose="02010600030101010101" pitchFamily="2" charset="-122"/>
                <a:cs typeface="Times New Roman" panose="02020603050405020304" pitchFamily="18" charset="0"/>
              </a:rPr>
              <a:t>填报</a:t>
            </a:r>
            <a:r>
              <a:rPr lang="zh-CN" altLang="zh-CN" sz="2200" kern="100" dirty="0">
                <a:effectLst/>
                <a:latin typeface="等线" panose="02010600030101010101" pitchFamily="2" charset="-122"/>
                <a:ea typeface="宋体" panose="02010600030101010101" pitchFamily="2" charset="-122"/>
                <a:cs typeface="Times New Roman" panose="02020603050405020304" pitchFamily="18" charset="0"/>
              </a:rPr>
              <a:t>配偶及子女的姓名、身份证件类型及号码、子女当前受教育阶段及起止时间、子女就读学校以及本人与配偶之间扣除分配比例等</a:t>
            </a:r>
            <a:r>
              <a:rPr lang="zh-CN" altLang="zh-CN" sz="2200" kern="100" dirty="0">
                <a:effectLst/>
                <a:highlight>
                  <a:srgbClr val="FFFF00"/>
                </a:highlight>
                <a:latin typeface="等线" panose="02010600030101010101" pitchFamily="2" charset="-122"/>
                <a:ea typeface="宋体" panose="02010600030101010101" pitchFamily="2" charset="-122"/>
                <a:cs typeface="Times New Roman" panose="02020603050405020304" pitchFamily="18" charset="0"/>
              </a:rPr>
              <a:t>信息</a:t>
            </a:r>
            <a:r>
              <a:rPr lang="zh-CN" altLang="zh-CN" sz="2200" kern="100" dirty="0">
                <a:effectLst/>
                <a:latin typeface="等线" panose="02010600030101010101" pitchFamily="2" charset="-122"/>
                <a:ea typeface="宋体" panose="02010600030101010101" pitchFamily="2" charset="-122"/>
                <a:cs typeface="Times New Roman" panose="02020603050405020304" pitchFamily="18" charset="0"/>
              </a:rPr>
              <a:t>。</a:t>
            </a:r>
            <a:endParaRPr lang="zh-CN" altLang="zh-CN" sz="2200" kern="100" dirty="0">
              <a:effectLst/>
              <a:latin typeface="等线" panose="02010600030101010101" pitchFamily="2" charset="-122"/>
              <a:ea typeface="等线" panose="02010600030101010101" pitchFamily="2" charset="-122"/>
              <a:cs typeface="Times New Roman" panose="02020603050405020304" pitchFamily="18" charset="0"/>
            </a:endParaRPr>
          </a:p>
          <a:p>
            <a:pPr indent="304800" algn="just"/>
            <a:r>
              <a:rPr lang="en-US" altLang="zh-CN" sz="2200" kern="100" dirty="0">
                <a:effectLst/>
                <a:latin typeface="等线" panose="02010600030101010101" pitchFamily="2" charset="-122"/>
                <a:ea typeface="宋体" panose="02010600030101010101" pitchFamily="2" charset="-122"/>
                <a:cs typeface="Times New Roman" panose="02020603050405020304" pitchFamily="18" charset="0"/>
              </a:rPr>
              <a:t>    </a:t>
            </a:r>
            <a:r>
              <a:rPr lang="zh-CN" altLang="zh-CN" sz="2200" kern="100" dirty="0">
                <a:effectLst/>
                <a:latin typeface="等线" panose="02010600030101010101" pitchFamily="2" charset="-122"/>
                <a:ea typeface="宋体" panose="02010600030101010101" pitchFamily="2" charset="-122"/>
                <a:cs typeface="Times New Roman" panose="02020603050405020304" pitchFamily="18" charset="0"/>
              </a:rPr>
              <a:t>纳税人</a:t>
            </a:r>
            <a:r>
              <a:rPr lang="zh-CN" altLang="zh-CN" sz="2200" kern="100" dirty="0">
                <a:effectLst/>
                <a:highlight>
                  <a:srgbClr val="FFFF00"/>
                </a:highlight>
                <a:latin typeface="等线" panose="02010600030101010101" pitchFamily="2" charset="-122"/>
                <a:ea typeface="宋体" panose="02010600030101010101" pitchFamily="2" charset="-122"/>
                <a:cs typeface="Times New Roman" panose="02020603050405020304" pitchFamily="18" charset="0"/>
              </a:rPr>
              <a:t>需要留存备查资料</a:t>
            </a:r>
            <a:r>
              <a:rPr lang="zh-CN" altLang="zh-CN" sz="2200" kern="100" dirty="0">
                <a:effectLst/>
                <a:latin typeface="等线" panose="02010600030101010101" pitchFamily="2" charset="-122"/>
                <a:ea typeface="宋体" panose="02010600030101010101" pitchFamily="2" charset="-122"/>
                <a:cs typeface="Times New Roman" panose="02020603050405020304" pitchFamily="18" charset="0"/>
              </a:rPr>
              <a:t>包括：子女在</a:t>
            </a:r>
            <a:r>
              <a:rPr lang="zh-CN" altLang="zh-CN" sz="2200" kern="100" dirty="0">
                <a:effectLst/>
                <a:highlight>
                  <a:srgbClr val="FFFF00"/>
                </a:highlight>
                <a:latin typeface="等线" panose="02010600030101010101" pitchFamily="2" charset="-122"/>
                <a:ea typeface="宋体" panose="02010600030101010101" pitchFamily="2" charset="-122"/>
                <a:cs typeface="Times New Roman" panose="02020603050405020304" pitchFamily="18" charset="0"/>
              </a:rPr>
              <a:t>境外</a:t>
            </a:r>
            <a:r>
              <a:rPr lang="zh-CN" altLang="zh-CN" sz="2200" kern="100" dirty="0">
                <a:effectLst/>
                <a:latin typeface="等线" panose="02010600030101010101" pitchFamily="2" charset="-122"/>
                <a:ea typeface="宋体" panose="02010600030101010101" pitchFamily="2" charset="-122"/>
                <a:cs typeface="Times New Roman" panose="02020603050405020304" pitchFamily="18" charset="0"/>
              </a:rPr>
              <a:t>接受教育的，应当留存境外学校录取通知书、留学签证等境外教育佐证资料。</a:t>
            </a:r>
            <a:endParaRPr lang="zh-CN" altLang="zh-CN" sz="2200" kern="100" dirty="0">
              <a:effectLst/>
              <a:latin typeface="等线" panose="02010600030101010101" pitchFamily="2" charset="-122"/>
              <a:ea typeface="等线" panose="02010600030101010101" pitchFamily="2" charset="-122"/>
              <a:cs typeface="Times New Roman" panose="02020603050405020304" pitchFamily="18" charset="0"/>
            </a:endParaRPr>
          </a:p>
          <a:p>
            <a:pPr indent="306070" algn="just"/>
            <a:r>
              <a:rPr lang="en-US" altLang="zh-CN" sz="2200" b="1" kern="100" dirty="0">
                <a:effectLst/>
                <a:latin typeface="等线" panose="02010600030101010101" pitchFamily="2" charset="-122"/>
                <a:ea typeface="宋体" panose="02010600030101010101" pitchFamily="2" charset="-122"/>
                <a:cs typeface="Times New Roman" panose="02020603050405020304" pitchFamily="18" charset="0"/>
              </a:rPr>
              <a:t>    </a:t>
            </a:r>
            <a:r>
              <a:rPr lang="zh-CN" altLang="zh-CN" sz="2200" b="1" kern="100" dirty="0">
                <a:effectLst/>
                <a:latin typeface="等线" panose="02010600030101010101" pitchFamily="2" charset="-122"/>
                <a:ea typeface="宋体" panose="02010600030101010101" pitchFamily="2" charset="-122"/>
                <a:cs typeface="Times New Roman" panose="02020603050405020304" pitchFamily="18" charset="0"/>
              </a:rPr>
              <a:t>例</a:t>
            </a:r>
            <a:r>
              <a:rPr lang="en-US" altLang="zh-CN" sz="2200" b="1" kern="100" dirty="0">
                <a:effectLst/>
                <a:latin typeface="等线" panose="02010600030101010101" pitchFamily="2" charset="-122"/>
                <a:ea typeface="等线" panose="02010600030101010101" pitchFamily="2" charset="-122"/>
                <a:cs typeface="Times New Roman" panose="02020603050405020304" pitchFamily="18" charset="0"/>
              </a:rPr>
              <a:t>1</a:t>
            </a:r>
            <a:r>
              <a:rPr lang="zh-CN" altLang="zh-CN" sz="2200" b="1" kern="100" dirty="0">
                <a:effectLst/>
                <a:latin typeface="等线" panose="02010600030101010101" pitchFamily="2" charset="-122"/>
                <a:ea typeface="宋体" panose="02010600030101010101" pitchFamily="2" charset="-122"/>
                <a:cs typeface="Times New Roman" panose="02020603050405020304" pitchFamily="18" charset="0"/>
              </a:rPr>
              <a:t>、本年度小孩</a:t>
            </a:r>
            <a:r>
              <a:rPr lang="en-US" altLang="zh-CN" sz="2200" b="1" kern="100" dirty="0">
                <a:effectLst/>
                <a:latin typeface="等线" panose="02010600030101010101" pitchFamily="2" charset="-122"/>
                <a:ea typeface="等线" panose="02010600030101010101" pitchFamily="2" charset="-122"/>
                <a:cs typeface="Times New Roman" panose="02020603050405020304" pitchFamily="18" charset="0"/>
              </a:rPr>
              <a:t>10</a:t>
            </a:r>
            <a:r>
              <a:rPr lang="zh-CN" altLang="zh-CN" sz="2200" b="1" kern="100" dirty="0">
                <a:effectLst/>
                <a:latin typeface="等线" panose="02010600030101010101" pitchFamily="2" charset="-122"/>
                <a:ea typeface="宋体" panose="02010600030101010101" pitchFamily="2" charset="-122"/>
                <a:cs typeface="Times New Roman" panose="02020603050405020304" pitchFamily="18" charset="0"/>
              </a:rPr>
              <a:t>月份满</a:t>
            </a:r>
            <a:r>
              <a:rPr lang="en-US" altLang="zh-CN" sz="2200" b="1" kern="100" dirty="0">
                <a:effectLst/>
                <a:latin typeface="等线" panose="02010600030101010101" pitchFamily="2" charset="-122"/>
                <a:ea typeface="等线" panose="02010600030101010101" pitchFamily="2" charset="-122"/>
                <a:cs typeface="Times New Roman" panose="02020603050405020304" pitchFamily="18" charset="0"/>
              </a:rPr>
              <a:t>3</a:t>
            </a:r>
            <a:r>
              <a:rPr lang="zh-CN" altLang="zh-CN" sz="2200" b="1" kern="100" dirty="0">
                <a:effectLst/>
                <a:latin typeface="等线" panose="02010600030101010101" pitchFamily="2" charset="-122"/>
                <a:ea typeface="宋体" panose="02010600030101010101" pitchFamily="2" charset="-122"/>
                <a:cs typeface="Times New Roman" panose="02020603050405020304" pitchFamily="18" charset="0"/>
              </a:rPr>
              <a:t>周岁，由于年龄的关系没有进入幼儿园，接下来如何填报专项附加扣除，并需要留存哪些备查资料？</a:t>
            </a:r>
            <a:endParaRPr lang="zh-CN" altLang="zh-CN" sz="2200" kern="100" dirty="0">
              <a:effectLst/>
              <a:latin typeface="等线" panose="02010600030101010101" pitchFamily="2" charset="-122"/>
              <a:ea typeface="等线" panose="02010600030101010101" pitchFamily="2" charset="-122"/>
              <a:cs typeface="Times New Roman" panose="02020603050405020304" pitchFamily="18" charset="0"/>
            </a:endParaRPr>
          </a:p>
          <a:p>
            <a:pPr indent="304800" algn="just"/>
            <a:r>
              <a:rPr lang="en-US" altLang="zh-CN" sz="2200" kern="100" dirty="0">
                <a:effectLst/>
                <a:latin typeface="等线" panose="02010600030101010101" pitchFamily="2" charset="-122"/>
                <a:ea typeface="宋体" panose="02010600030101010101" pitchFamily="2" charset="-122"/>
                <a:cs typeface="Times New Roman" panose="02020603050405020304" pitchFamily="18" charset="0"/>
              </a:rPr>
              <a:t>    </a:t>
            </a:r>
            <a:r>
              <a:rPr lang="zh-CN" altLang="zh-CN" sz="2200" kern="100" dirty="0">
                <a:effectLst/>
                <a:latin typeface="等线" panose="02010600030101010101" pitchFamily="2" charset="-122"/>
                <a:ea typeface="宋体" panose="02010600030101010101" pitchFamily="2" charset="-122"/>
                <a:cs typeface="Times New Roman" panose="02020603050405020304" pitchFamily="18" charset="0"/>
              </a:rPr>
              <a:t>本年度填报基本信息时，既要填报</a:t>
            </a:r>
            <a:r>
              <a:rPr lang="en-US" altLang="zh-CN" sz="2200" kern="100" dirty="0">
                <a:effectLst/>
                <a:latin typeface="等线" panose="02010600030101010101" pitchFamily="2" charset="-122"/>
                <a:ea typeface="等线" panose="02010600030101010101" pitchFamily="2" charset="-122"/>
                <a:cs typeface="Times New Roman" panose="02020603050405020304" pitchFamily="18" charset="0"/>
              </a:rPr>
              <a:t>3</a:t>
            </a:r>
            <a:r>
              <a:rPr lang="zh-CN" altLang="zh-CN" sz="2200" kern="100" dirty="0">
                <a:effectLst/>
                <a:latin typeface="等线" panose="02010600030101010101" pitchFamily="2" charset="-122"/>
                <a:ea typeface="宋体" panose="02010600030101010101" pitchFamily="2" charset="-122"/>
                <a:cs typeface="Times New Roman" panose="02020603050405020304" pitchFamily="18" charset="0"/>
              </a:rPr>
              <a:t>岁以下婴幼儿照护专项附加扣除，终止的次月起填报子女教育</a:t>
            </a:r>
            <a:r>
              <a:rPr lang="en-US" altLang="zh-CN" sz="2200" b="1" kern="100" dirty="0">
                <a:effectLst/>
                <a:latin typeface="等线" panose="02010600030101010101" pitchFamily="2" charset="-122"/>
                <a:ea typeface="等线" panose="02010600030101010101" pitchFamily="2" charset="-122"/>
                <a:cs typeface="Times New Roman" panose="02020603050405020304" pitchFamily="18" charset="0"/>
              </a:rPr>
              <a:t>-</a:t>
            </a:r>
            <a:r>
              <a:rPr lang="zh-CN" altLang="zh-CN" sz="2200" kern="100" dirty="0">
                <a:effectLst/>
                <a:latin typeface="等线" panose="02010600030101010101" pitchFamily="2" charset="-122"/>
                <a:ea typeface="宋体" panose="02010600030101010101" pitchFamily="2" charset="-122"/>
                <a:cs typeface="Times New Roman" panose="02020603050405020304" pitchFamily="18" charset="0"/>
              </a:rPr>
              <a:t>学前教育阶段的专项附加扣除。无需留存备查资料</a:t>
            </a:r>
            <a:endParaRPr lang="zh-CN" altLang="zh-CN" sz="2200" kern="100" dirty="0">
              <a:effectLst/>
              <a:latin typeface="等线" panose="02010600030101010101" pitchFamily="2" charset="-122"/>
              <a:ea typeface="等线"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996023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Right)">
                                      <p:cBhvr>
                                        <p:cTn id="7" dur="500"/>
                                        <p:tgtEl>
                                          <p:spTgt spid="3">
                                            <p:txEl>
                                              <p:pRg st="0" end="0"/>
                                            </p:txEl>
                                          </p:spTgt>
                                        </p:tgtEl>
                                      </p:cBhvr>
                                    </p:animEffect>
                                  </p:childTnLst>
                                </p:cTn>
                              </p:par>
                              <p:par>
                                <p:cTn id="8" presetID="18" presetClass="entr" presetSubtype="6"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strips(downRight)">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8" presetClass="entr" presetSubtype="6"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strips(downRight)">
                                      <p:cBhvr>
                                        <p:cTn id="15" dur="500"/>
                                        <p:tgtEl>
                                          <p:spTgt spid="3">
                                            <p:txEl>
                                              <p:pRg st="3" end="3"/>
                                            </p:txEl>
                                          </p:spTgt>
                                        </p:tgtEl>
                                      </p:cBhvr>
                                    </p:animEffect>
                                  </p:childTnLst>
                                </p:cTn>
                              </p:par>
                              <p:par>
                                <p:cTn id="16" presetID="18" presetClass="entr" presetSubtype="6" fill="hold"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strips(downRight)">
                                      <p:cBhvr>
                                        <p:cTn id="18" dur="500"/>
                                        <p:tgtEl>
                                          <p:spTgt spid="3">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8" presetClass="entr" presetSubtype="6"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strips(downRight)">
                                      <p:cBhvr>
                                        <p:cTn id="23" dur="500"/>
                                        <p:tgtEl>
                                          <p:spTgt spid="3">
                                            <p:txEl>
                                              <p:pRg st="5" end="5"/>
                                            </p:txEl>
                                          </p:spTgt>
                                        </p:tgtEl>
                                      </p:cBhvr>
                                    </p:animEffect>
                                  </p:childTnLst>
                                </p:cTn>
                              </p:par>
                              <p:par>
                                <p:cTn id="24" presetID="18" presetClass="entr" presetSubtype="6" fill="hold" nodeType="withEffect">
                                  <p:stCondLst>
                                    <p:cond delay="0"/>
                                  </p:stCondLst>
                                  <p:childTnLst>
                                    <p:set>
                                      <p:cBhvr>
                                        <p:cTn id="25" dur="1" fill="hold">
                                          <p:stCondLst>
                                            <p:cond delay="0"/>
                                          </p:stCondLst>
                                        </p:cTn>
                                        <p:tgtEl>
                                          <p:spTgt spid="3">
                                            <p:txEl>
                                              <p:pRg st="6" end="6"/>
                                            </p:txEl>
                                          </p:spTgt>
                                        </p:tgtEl>
                                        <p:attrNameLst>
                                          <p:attrName>style.visibility</p:attrName>
                                        </p:attrNameLst>
                                      </p:cBhvr>
                                      <p:to>
                                        <p:strVal val="visible"/>
                                      </p:to>
                                    </p:set>
                                    <p:animEffect transition="in" filter="strips(downRight)">
                                      <p:cBhvr>
                                        <p:cTn id="26"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xmlns="" id="{D3124599-9D17-D554-5277-9EC9FB7700C8}"/>
              </a:ext>
            </a:extLst>
          </p:cNvPr>
          <p:cNvSpPr txBox="1"/>
          <p:nvPr/>
        </p:nvSpPr>
        <p:spPr>
          <a:xfrm>
            <a:off x="1203650" y="1012954"/>
            <a:ext cx="9050694" cy="4832092"/>
          </a:xfrm>
          <a:prstGeom prst="rect">
            <a:avLst/>
          </a:prstGeom>
          <a:noFill/>
        </p:spPr>
        <p:txBody>
          <a:bodyPr wrap="square">
            <a:spAutoFit/>
          </a:bodyPr>
          <a:lstStyle/>
          <a:p>
            <a:pPr indent="304800" algn="just"/>
            <a:r>
              <a:rPr lang="zh-CN" altLang="en-US" sz="2200" kern="100" dirty="0">
                <a:effectLst/>
                <a:latin typeface="等线" panose="02010600030101010101" pitchFamily="2" charset="-122"/>
                <a:ea typeface="宋体" panose="02010600030101010101" pitchFamily="2" charset="-122"/>
                <a:cs typeface="Times New Roman" panose="02020603050405020304" pitchFamily="18" charset="0"/>
              </a:rPr>
              <a:t>    第十三条 纳税人享受继续教育专项附加扣除，接受学历（学位）继续教育的，应当填报教育起止时间、教育阶段等信息；接受技能人员或者专业技术人员职业资格继续教育的，应当填报证书名称、证书编号、发证机关、发证（批准）时间等信息。</a:t>
            </a:r>
          </a:p>
          <a:p>
            <a:pPr indent="304800" algn="just"/>
            <a:r>
              <a:rPr lang="zh-CN" altLang="en-US" sz="2200" kern="100" dirty="0">
                <a:effectLst/>
                <a:latin typeface="等线" panose="02010600030101010101" pitchFamily="2" charset="-122"/>
                <a:ea typeface="宋体" panose="02010600030101010101" pitchFamily="2" charset="-122"/>
                <a:cs typeface="Times New Roman" panose="02020603050405020304" pitchFamily="18" charset="0"/>
              </a:rPr>
              <a:t>    纳税人需要留存备查资料包括：纳税人接受技能人员职业资格继续教育、专业技术人员职业资格继续教育的，应当留存职业资格相关证书等资料。</a:t>
            </a:r>
          </a:p>
          <a:p>
            <a:pPr indent="304800" algn="just"/>
            <a:r>
              <a:rPr lang="zh-CN" altLang="en-US" sz="2200" kern="100" dirty="0">
                <a:effectLst/>
                <a:latin typeface="等线" panose="02010600030101010101" pitchFamily="2" charset="-122"/>
                <a:ea typeface="宋体" panose="02010600030101010101" pitchFamily="2" charset="-122"/>
                <a:cs typeface="Times New Roman" panose="02020603050405020304" pitchFamily="18" charset="0"/>
              </a:rPr>
              <a:t>    </a:t>
            </a:r>
            <a:r>
              <a:rPr lang="zh-CN" altLang="en-US" sz="2200" b="1" kern="100" dirty="0">
                <a:effectLst/>
                <a:latin typeface="等线" panose="02010600030101010101" pitchFamily="2" charset="-122"/>
                <a:ea typeface="宋体" panose="02010600030101010101" pitchFamily="2" charset="-122"/>
                <a:cs typeface="Times New Roman" panose="02020603050405020304" pitchFamily="18" charset="0"/>
              </a:rPr>
              <a:t>例</a:t>
            </a:r>
            <a:r>
              <a:rPr lang="en-US" altLang="zh-CN" sz="2200" b="1" kern="100" dirty="0">
                <a:effectLst/>
                <a:latin typeface="等线" panose="02010600030101010101" pitchFamily="2" charset="-122"/>
                <a:ea typeface="宋体" panose="02010600030101010101" pitchFamily="2" charset="-122"/>
                <a:cs typeface="Times New Roman" panose="02020603050405020304" pitchFamily="18" charset="0"/>
              </a:rPr>
              <a:t>2</a:t>
            </a:r>
            <a:r>
              <a:rPr lang="zh-CN" altLang="en-US" sz="2200" b="1" kern="100" dirty="0">
                <a:effectLst/>
                <a:latin typeface="等线" panose="02010600030101010101" pitchFamily="2" charset="-122"/>
                <a:ea typeface="宋体" panose="02010600030101010101" pitchFamily="2" charset="-122"/>
                <a:cs typeface="Times New Roman" panose="02020603050405020304" pitchFamily="18" charset="0"/>
              </a:rPr>
              <a:t>、如果在国外进行的学历继续教育，或者是拿到了国外颁发的技能证书，如何申报继续教育扣除？并如何备份资料？</a:t>
            </a:r>
          </a:p>
          <a:p>
            <a:pPr indent="304800" algn="just"/>
            <a:r>
              <a:rPr lang="zh-CN" altLang="en-US" sz="2200" kern="100" dirty="0">
                <a:effectLst/>
                <a:latin typeface="等线" panose="02010600030101010101" pitchFamily="2" charset="-122"/>
                <a:ea typeface="宋体" panose="02010600030101010101" pitchFamily="2" charset="-122"/>
                <a:cs typeface="Times New Roman" panose="02020603050405020304" pitchFamily="18" charset="0"/>
              </a:rPr>
              <a:t>    答：根据专项附加扣除暂行办法的规定，纳税人在中国境内接受的学历（学位）继续教育支出，以及接受技能人员职业资格继续教育、专业技术人员职业资格继续教育支出，可以按规定享受扣除。对于纳税人在国外接受的学历继续教育和国外颁发的技能证书，不符合“中国境内”的规定，不能享受继续教育专项附加扣除。无需备份资料。</a:t>
            </a:r>
          </a:p>
        </p:txBody>
      </p:sp>
    </p:spTree>
    <p:extLst>
      <p:ext uri="{BB962C8B-B14F-4D97-AF65-F5344CB8AC3E}">
        <p14:creationId xmlns:p14="http://schemas.microsoft.com/office/powerpoint/2010/main" val="3784201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trips(downRigh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xmlns="" id="{D3124599-9D17-D554-5277-9EC9FB7700C8}"/>
              </a:ext>
            </a:extLst>
          </p:cNvPr>
          <p:cNvSpPr txBox="1"/>
          <p:nvPr/>
        </p:nvSpPr>
        <p:spPr>
          <a:xfrm>
            <a:off x="1259634" y="843677"/>
            <a:ext cx="9050694" cy="5170646"/>
          </a:xfrm>
          <a:prstGeom prst="rect">
            <a:avLst/>
          </a:prstGeom>
          <a:noFill/>
        </p:spPr>
        <p:txBody>
          <a:bodyPr wrap="square">
            <a:spAutoFit/>
          </a:bodyPr>
          <a:lstStyle/>
          <a:p>
            <a:pPr indent="304800" algn="just"/>
            <a:r>
              <a:rPr lang="zh-CN" altLang="en-US" sz="2200" kern="100" dirty="0">
                <a:effectLst/>
                <a:latin typeface="等线" panose="02010600030101010101" pitchFamily="2" charset="-122"/>
                <a:ea typeface="宋体" panose="02010600030101010101" pitchFamily="2" charset="-122"/>
                <a:cs typeface="Times New Roman" panose="02020603050405020304" pitchFamily="18" charset="0"/>
              </a:rPr>
              <a:t>    第十四条 纳税人享受住房贷款利息专项附加扣除，应当填报住房权属信息、住房坐落地址、贷款方式、贷款银行、贷款合同编号、贷款期限、首次还款日期等信息；纳税人有配偶的，填写配偶姓名、身份证件类型及号码。</a:t>
            </a:r>
          </a:p>
          <a:p>
            <a:pPr indent="304800" algn="just"/>
            <a:r>
              <a:rPr lang="zh-CN" altLang="en-US" sz="2200" kern="100" dirty="0">
                <a:effectLst/>
                <a:latin typeface="等线" panose="02010600030101010101" pitchFamily="2" charset="-122"/>
                <a:ea typeface="宋体" panose="02010600030101010101" pitchFamily="2" charset="-122"/>
                <a:cs typeface="Times New Roman" panose="02020603050405020304" pitchFamily="18" charset="0"/>
              </a:rPr>
              <a:t>    纳税人需要留存备查资料包括：住房贷款合同、贷款还款支出凭证等资料。</a:t>
            </a:r>
          </a:p>
          <a:p>
            <a:pPr indent="304800" algn="just"/>
            <a:r>
              <a:rPr lang="zh-CN" altLang="en-US" sz="2200" b="1" kern="100" dirty="0">
                <a:effectLst/>
                <a:latin typeface="等线" panose="02010600030101010101" pitchFamily="2" charset="-122"/>
                <a:ea typeface="宋体" panose="02010600030101010101" pitchFamily="2" charset="-122"/>
                <a:cs typeface="Times New Roman" panose="02020603050405020304" pitchFamily="18" charset="0"/>
              </a:rPr>
              <a:t>    例</a:t>
            </a:r>
            <a:r>
              <a:rPr lang="en-US" altLang="zh-CN" sz="2200" b="1" kern="100" dirty="0">
                <a:effectLst/>
                <a:latin typeface="等线" panose="02010600030101010101" pitchFamily="2" charset="-122"/>
                <a:ea typeface="宋体" panose="02010600030101010101" pitchFamily="2" charset="-122"/>
                <a:cs typeface="Times New Roman" panose="02020603050405020304" pitchFamily="18" charset="0"/>
              </a:rPr>
              <a:t>3</a:t>
            </a:r>
            <a:r>
              <a:rPr lang="zh-CN" altLang="en-US" sz="2200" b="1" kern="100" dirty="0">
                <a:effectLst/>
                <a:latin typeface="等线" panose="02010600030101010101" pitchFamily="2" charset="-122"/>
                <a:ea typeface="宋体" panose="02010600030101010101" pitchFamily="2" charset="-122"/>
                <a:cs typeface="Times New Roman" panose="02020603050405020304" pitchFamily="18" charset="0"/>
              </a:rPr>
              <a:t>、贷款购买的住房，未通过商业银行，而是直接向房地产公司贷款，此住房贷款合同、贷款还款支出凭证等资料是否需要保存？</a:t>
            </a:r>
          </a:p>
          <a:p>
            <a:pPr indent="304800" algn="just"/>
            <a:r>
              <a:rPr lang="zh-CN" altLang="en-US" sz="2200" kern="100" dirty="0">
                <a:effectLst/>
                <a:latin typeface="等线" panose="02010600030101010101" pitchFamily="2" charset="-122"/>
                <a:ea typeface="宋体" panose="02010600030101010101" pitchFamily="2" charset="-122"/>
                <a:cs typeface="Times New Roman" panose="02020603050405020304" pitchFamily="18" charset="0"/>
              </a:rPr>
              <a:t>    向房地产公司贷款，而非通过商业银行或者住房公积金个人住房贷款的，不可以享受住房贷款利息专项附加扣除。资料按个人需要保管。</a:t>
            </a:r>
          </a:p>
          <a:p>
            <a:pPr indent="304800" algn="just"/>
            <a:r>
              <a:rPr lang="zh-CN" altLang="en-US" sz="2200" b="1" kern="100" dirty="0">
                <a:effectLst/>
                <a:latin typeface="等线" panose="02010600030101010101" pitchFamily="2" charset="-122"/>
                <a:ea typeface="宋体" panose="02010600030101010101" pitchFamily="2" charset="-122"/>
                <a:cs typeface="Times New Roman" panose="02020603050405020304" pitchFamily="18" charset="0"/>
              </a:rPr>
              <a:t>    例</a:t>
            </a:r>
            <a:r>
              <a:rPr lang="en-US" altLang="zh-CN" sz="2200" b="1" kern="100" dirty="0">
                <a:effectLst/>
                <a:latin typeface="等线" panose="02010600030101010101" pitchFamily="2" charset="-122"/>
                <a:ea typeface="宋体" panose="02010600030101010101" pitchFamily="2" charset="-122"/>
                <a:cs typeface="Times New Roman" panose="02020603050405020304" pitchFamily="18" charset="0"/>
              </a:rPr>
              <a:t>4</a:t>
            </a:r>
            <a:r>
              <a:rPr lang="zh-CN" altLang="en-US" sz="2200" b="1" kern="100" dirty="0">
                <a:effectLst/>
                <a:latin typeface="等线" panose="02010600030101010101" pitchFamily="2" charset="-122"/>
                <a:ea typeface="宋体" panose="02010600030101010101" pitchFamily="2" charset="-122"/>
                <a:cs typeface="Times New Roman" panose="02020603050405020304" pitchFamily="18" charset="0"/>
              </a:rPr>
              <a:t>、我即有住房贷款利息可以申报，又有住房租金可以扣除，如何留存备查资料？</a:t>
            </a:r>
          </a:p>
          <a:p>
            <a:pPr indent="304800" algn="just"/>
            <a:r>
              <a:rPr lang="zh-CN" altLang="en-US" sz="2200" kern="100" dirty="0">
                <a:effectLst/>
                <a:latin typeface="等线" panose="02010600030101010101" pitchFamily="2" charset="-122"/>
                <a:ea typeface="宋体" panose="02010600030101010101" pitchFamily="2" charset="-122"/>
                <a:cs typeface="Times New Roman" panose="02020603050405020304" pitchFamily="18" charset="0"/>
              </a:rPr>
              <a:t>   ○</a:t>
            </a:r>
            <a:r>
              <a:rPr lang="en-US" altLang="zh-CN" sz="2200" kern="100" dirty="0">
                <a:effectLst/>
                <a:latin typeface="等线" panose="02010600030101010101" pitchFamily="2" charset="-122"/>
                <a:ea typeface="宋体" panose="02010600030101010101" pitchFamily="2" charset="-122"/>
                <a:cs typeface="Times New Roman" panose="02020603050405020304" pitchFamily="18" charset="0"/>
              </a:rPr>
              <a:t>1</a:t>
            </a:r>
            <a:r>
              <a:rPr lang="zh-CN" altLang="en-US" sz="2200" kern="100" dirty="0">
                <a:effectLst/>
                <a:latin typeface="等线" panose="02010600030101010101" pitchFamily="2" charset="-122"/>
                <a:ea typeface="宋体" panose="02010600030101010101" pitchFamily="2" charset="-122"/>
                <a:cs typeface="Times New Roman" panose="02020603050405020304" pitchFamily="18" charset="0"/>
              </a:rPr>
              <a:t>请勿同时申报住房贷款利息和住房租金扣除。</a:t>
            </a:r>
          </a:p>
          <a:p>
            <a:pPr indent="304800" algn="just"/>
            <a:r>
              <a:rPr lang="zh-CN" altLang="en-US" sz="2200" kern="100" dirty="0">
                <a:effectLst/>
                <a:latin typeface="等线" panose="02010600030101010101" pitchFamily="2" charset="-122"/>
                <a:ea typeface="宋体" panose="02010600030101010101" pitchFamily="2" charset="-122"/>
                <a:cs typeface="Times New Roman" panose="02020603050405020304" pitchFamily="18" charset="0"/>
              </a:rPr>
              <a:t>   ○</a:t>
            </a:r>
            <a:r>
              <a:rPr lang="en-US" altLang="zh-CN" sz="2200" kern="100" dirty="0">
                <a:effectLst/>
                <a:latin typeface="等线" panose="02010600030101010101" pitchFamily="2" charset="-122"/>
                <a:ea typeface="宋体" panose="02010600030101010101" pitchFamily="2" charset="-122"/>
                <a:cs typeface="Times New Roman" panose="02020603050405020304" pitchFamily="18" charset="0"/>
              </a:rPr>
              <a:t>2</a:t>
            </a:r>
            <a:r>
              <a:rPr lang="zh-CN" altLang="en-US" sz="2200" kern="100" dirty="0">
                <a:effectLst/>
                <a:latin typeface="等线" panose="02010600030101010101" pitchFamily="2" charset="-122"/>
                <a:ea typeface="宋体" panose="02010600030101010101" pitchFamily="2" charset="-122"/>
                <a:cs typeface="Times New Roman" panose="02020603050405020304" pitchFamily="18" charset="0"/>
              </a:rPr>
              <a:t>同时符合两项扣除条件的，您只能根据个人情况自行选择住房贷款利息或者住房租金中的一项扣除。并将已扣除的一项资料留存备查。</a:t>
            </a:r>
          </a:p>
        </p:txBody>
      </p:sp>
    </p:spTree>
    <p:extLst>
      <p:ext uri="{BB962C8B-B14F-4D97-AF65-F5344CB8AC3E}">
        <p14:creationId xmlns:p14="http://schemas.microsoft.com/office/powerpoint/2010/main" val="1479997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trips(downRigh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strips(downRigh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6"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strips(downRigh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up)">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xmlns="" id="{D3124599-9D17-D554-5277-9EC9FB7700C8}"/>
              </a:ext>
            </a:extLst>
          </p:cNvPr>
          <p:cNvSpPr txBox="1"/>
          <p:nvPr/>
        </p:nvSpPr>
        <p:spPr>
          <a:xfrm>
            <a:off x="1259634" y="843677"/>
            <a:ext cx="9563876" cy="5113387"/>
          </a:xfrm>
          <a:prstGeom prst="rect">
            <a:avLst/>
          </a:prstGeom>
          <a:noFill/>
        </p:spPr>
        <p:txBody>
          <a:bodyPr wrap="square">
            <a:spAutoFit/>
          </a:bodyPr>
          <a:lstStyle/>
          <a:p>
            <a:pPr indent="304800" algn="just">
              <a:lnSpc>
                <a:spcPct val="150000"/>
              </a:lnSpc>
            </a:pPr>
            <a:r>
              <a:rPr lang="zh-CN" altLang="en-US" sz="2200" kern="100" dirty="0">
                <a:effectLst/>
                <a:latin typeface="等线" panose="02010600030101010101" pitchFamily="2" charset="-122"/>
                <a:ea typeface="宋体" panose="02010600030101010101" pitchFamily="2" charset="-122"/>
                <a:cs typeface="Times New Roman" panose="02020603050405020304" pitchFamily="18" charset="0"/>
              </a:rPr>
              <a:t>    第十五条 纳税人享受住房租金专项附加扣除，应当填报主要工作城市、租赁住房坐落地址、出租人姓名及身份证件类型和号码或者出租方单位名称及纳税人识别号（社会统一信用代码）、租赁起止时间等信息；纳税人有配偶的，填写配偶姓名、身份证件类型及号码。</a:t>
            </a:r>
          </a:p>
          <a:p>
            <a:pPr indent="304800" algn="just">
              <a:lnSpc>
                <a:spcPct val="150000"/>
              </a:lnSpc>
            </a:pPr>
            <a:r>
              <a:rPr lang="zh-CN" altLang="en-US" sz="2200" kern="100" dirty="0">
                <a:effectLst/>
                <a:latin typeface="等线" panose="02010600030101010101" pitchFamily="2" charset="-122"/>
                <a:ea typeface="宋体" panose="02010600030101010101" pitchFamily="2" charset="-122"/>
                <a:cs typeface="Times New Roman" panose="02020603050405020304" pitchFamily="18" charset="0"/>
              </a:rPr>
              <a:t>    纳税人需要留存备查资料包括：住房租赁合同或协议等资料。</a:t>
            </a:r>
          </a:p>
          <a:p>
            <a:pPr indent="304800" algn="just">
              <a:lnSpc>
                <a:spcPct val="150000"/>
              </a:lnSpc>
            </a:pPr>
            <a:r>
              <a:rPr lang="zh-CN" altLang="en-US" sz="2200" kern="100" dirty="0">
                <a:effectLst/>
                <a:latin typeface="等线" panose="02010600030101010101" pitchFamily="2" charset="-122"/>
                <a:ea typeface="宋体" panose="02010600030101010101" pitchFamily="2" charset="-122"/>
                <a:cs typeface="Times New Roman" panose="02020603050405020304" pitchFamily="18" charset="0"/>
              </a:rPr>
              <a:t>    </a:t>
            </a:r>
            <a:r>
              <a:rPr lang="zh-CN" altLang="en-US" sz="2200" b="1" kern="100" dirty="0">
                <a:effectLst/>
                <a:latin typeface="等线" panose="02010600030101010101" pitchFamily="2" charset="-122"/>
                <a:ea typeface="宋体" panose="02010600030101010101" pitchFamily="2" charset="-122"/>
                <a:cs typeface="Times New Roman" panose="02020603050405020304" pitchFamily="18" charset="0"/>
              </a:rPr>
              <a:t>例</a:t>
            </a:r>
            <a:r>
              <a:rPr lang="en-US" altLang="zh-CN" sz="2200" b="1" kern="100" dirty="0">
                <a:effectLst/>
                <a:latin typeface="等线" panose="02010600030101010101" pitchFamily="2" charset="-122"/>
                <a:ea typeface="宋体" panose="02010600030101010101" pitchFamily="2" charset="-122"/>
                <a:cs typeface="Times New Roman" panose="02020603050405020304" pitchFamily="18" charset="0"/>
              </a:rPr>
              <a:t>5</a:t>
            </a:r>
            <a:r>
              <a:rPr lang="zh-CN" altLang="en-US" sz="2200" b="1" kern="100" dirty="0">
                <a:effectLst/>
                <a:latin typeface="等线" panose="02010600030101010101" pitchFamily="2" charset="-122"/>
                <a:ea typeface="宋体" panose="02010600030101010101" pitchFamily="2" charset="-122"/>
                <a:cs typeface="Times New Roman" panose="02020603050405020304" pitchFamily="18" charset="0"/>
              </a:rPr>
              <a:t>、我的租房是公司与保障房公司签的协议，但员工是需要付房租的，这种情况下员工是否可以享受专项附加扣除？如何备份资料？ </a:t>
            </a:r>
          </a:p>
          <a:p>
            <a:pPr indent="304800" algn="just">
              <a:lnSpc>
                <a:spcPct val="150000"/>
              </a:lnSpc>
            </a:pPr>
            <a:r>
              <a:rPr lang="zh-CN" altLang="en-US" sz="2200" kern="100" dirty="0">
                <a:effectLst/>
                <a:latin typeface="等线" panose="02010600030101010101" pitchFamily="2" charset="-122"/>
                <a:ea typeface="宋体" panose="02010600030101010101" pitchFamily="2" charset="-122"/>
                <a:cs typeface="Times New Roman" panose="02020603050405020304" pitchFamily="18" charset="0"/>
              </a:rPr>
              <a:t>    员工租用公司与保障房公司签订的保障房，并支付租金的，可以申报扣除住房租金专项附加扣除。纳税人应当留存与收款单位或个人的租房合同或协议、收款凭证等相关资料备查。</a:t>
            </a:r>
          </a:p>
        </p:txBody>
      </p:sp>
    </p:spTree>
    <p:extLst>
      <p:ext uri="{BB962C8B-B14F-4D97-AF65-F5344CB8AC3E}">
        <p14:creationId xmlns:p14="http://schemas.microsoft.com/office/powerpoint/2010/main" val="723371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trips(downRigh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strips(downRigh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xmlns="" id="{D3124599-9D17-D554-5277-9EC9FB7700C8}"/>
              </a:ext>
            </a:extLst>
          </p:cNvPr>
          <p:cNvSpPr txBox="1"/>
          <p:nvPr/>
        </p:nvSpPr>
        <p:spPr>
          <a:xfrm>
            <a:off x="1289039" y="1347813"/>
            <a:ext cx="9563876" cy="4272708"/>
          </a:xfrm>
          <a:prstGeom prst="rect">
            <a:avLst/>
          </a:prstGeom>
          <a:noFill/>
        </p:spPr>
        <p:txBody>
          <a:bodyPr wrap="square">
            <a:spAutoFit/>
          </a:bodyPr>
          <a:lstStyle/>
          <a:p>
            <a:pPr indent="304800" algn="just"/>
            <a:r>
              <a:rPr lang="zh-CN" altLang="en-US" sz="2200" kern="100" dirty="0">
                <a:effectLst/>
                <a:latin typeface="等线" panose="02010600030101010101" pitchFamily="2" charset="-122"/>
                <a:ea typeface="宋体" panose="02010600030101010101" pitchFamily="2" charset="-122"/>
                <a:cs typeface="Times New Roman" panose="02020603050405020304" pitchFamily="18" charset="0"/>
              </a:rPr>
              <a:t>    第十六条 纳税人享受赡养老人专项附加扣除，应当填报纳税人是否为独生子女、月扣除金额、被赡养人姓名及身份证件类型和号码、与纳税人关系；有共同赡养人的，需填报分摊方式、共同赡养人姓名及身份证件类型和号码等信息。</a:t>
            </a:r>
          </a:p>
          <a:p>
            <a:pPr indent="304800" algn="just"/>
            <a:r>
              <a:rPr lang="zh-CN" altLang="en-US" sz="2200" kern="100" dirty="0">
                <a:effectLst/>
                <a:latin typeface="等线" panose="02010600030101010101" pitchFamily="2" charset="-122"/>
                <a:ea typeface="宋体" panose="02010600030101010101" pitchFamily="2" charset="-122"/>
                <a:cs typeface="Times New Roman" panose="02020603050405020304" pitchFamily="18" charset="0"/>
              </a:rPr>
              <a:t>    纳税人需要留存备查资料包括：约定或指定分摊的书面分摊协议等资料。</a:t>
            </a:r>
          </a:p>
          <a:p>
            <a:pPr indent="304800" algn="just"/>
            <a:r>
              <a:rPr lang="zh-CN" altLang="en-US" sz="2200" kern="100" dirty="0">
                <a:effectLst/>
                <a:latin typeface="等线" panose="02010600030101010101" pitchFamily="2" charset="-122"/>
                <a:ea typeface="宋体" panose="02010600030101010101" pitchFamily="2" charset="-122"/>
                <a:cs typeface="Times New Roman" panose="02020603050405020304" pitchFamily="18" charset="0"/>
              </a:rPr>
              <a:t>    </a:t>
            </a:r>
            <a:r>
              <a:rPr lang="zh-CN" altLang="en-US" sz="2200" b="1" kern="100" dirty="0">
                <a:effectLst/>
                <a:latin typeface="等线" panose="02010600030101010101" pitchFamily="2" charset="-122"/>
                <a:ea typeface="宋体" panose="02010600030101010101" pitchFamily="2" charset="-122"/>
                <a:cs typeface="Times New Roman" panose="02020603050405020304" pitchFamily="18" charset="0"/>
              </a:rPr>
              <a:t>例</a:t>
            </a:r>
            <a:r>
              <a:rPr lang="en-US" altLang="zh-CN" sz="2200" b="1" kern="100" dirty="0">
                <a:effectLst/>
                <a:latin typeface="等线" panose="02010600030101010101" pitchFamily="2" charset="-122"/>
                <a:ea typeface="宋体" panose="02010600030101010101" pitchFamily="2" charset="-122"/>
                <a:cs typeface="Times New Roman" panose="02020603050405020304" pitchFamily="18" charset="0"/>
              </a:rPr>
              <a:t>6</a:t>
            </a:r>
            <a:r>
              <a:rPr lang="zh-CN" altLang="en-US" sz="2200" b="1" kern="100" dirty="0">
                <a:effectLst/>
                <a:latin typeface="等线" panose="02010600030101010101" pitchFamily="2" charset="-122"/>
                <a:ea typeface="宋体" panose="02010600030101010101" pitchFamily="2" charset="-122"/>
                <a:cs typeface="Times New Roman" panose="02020603050405020304" pitchFamily="18" charset="0"/>
              </a:rPr>
              <a:t>、我们兄妹三人在分摊享受赡养老人专项附加扣除时，即有老人书面指定分摊协议，又有兄妹三人的书面协商分摊协议，并且与指定分摊金额一致，请问如何留存备查资料？</a:t>
            </a:r>
          </a:p>
          <a:p>
            <a:pPr indent="304800" algn="just"/>
            <a:r>
              <a:rPr lang="zh-CN" altLang="en-US" sz="2200" kern="100" dirty="0">
                <a:effectLst/>
                <a:latin typeface="等线" panose="02010600030101010101" pitchFamily="2" charset="-122"/>
                <a:ea typeface="宋体" panose="02010600030101010101" pitchFamily="2" charset="-122"/>
                <a:cs typeface="Times New Roman" panose="02020603050405020304" pitchFamily="18" charset="0"/>
              </a:rPr>
              <a:t>    需要分摊享受的，可以由赡养人均摊或者约定分摊，也可以由被赡养人指定分摊。约定或者指定分摊的须签订书面分摊协议，指定分摊优先于约定分摊。根据这种情况可以优先留存指定分摊协议资料备查。</a:t>
            </a:r>
          </a:p>
          <a:p>
            <a:pPr indent="304800" algn="just">
              <a:lnSpc>
                <a:spcPct val="150000"/>
              </a:lnSpc>
            </a:pPr>
            <a:endParaRPr lang="zh-CN" altLang="en-US" sz="2200" kern="100" dirty="0">
              <a:effectLst/>
              <a:latin typeface="等线" panose="02010600030101010101" pitchFamily="2" charset="-122"/>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3557245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trips(downRigh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up)">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xmlns="" id="{D3124599-9D17-D554-5277-9EC9FB7700C8}"/>
              </a:ext>
            </a:extLst>
          </p:cNvPr>
          <p:cNvSpPr txBox="1"/>
          <p:nvPr/>
        </p:nvSpPr>
        <p:spPr>
          <a:xfrm>
            <a:off x="1436915" y="1245993"/>
            <a:ext cx="8705461" cy="4154984"/>
          </a:xfrm>
          <a:prstGeom prst="rect">
            <a:avLst/>
          </a:prstGeom>
          <a:noFill/>
        </p:spPr>
        <p:txBody>
          <a:bodyPr wrap="square">
            <a:spAutoFit/>
          </a:bodyPr>
          <a:lstStyle/>
          <a:p>
            <a:pPr indent="304800" algn="just"/>
            <a:r>
              <a:rPr lang="zh-CN" altLang="en-US" sz="2200" kern="100" dirty="0">
                <a:effectLst/>
                <a:latin typeface="等线" panose="02010600030101010101" pitchFamily="2" charset="-122"/>
                <a:ea typeface="宋体" panose="02010600030101010101" pitchFamily="2" charset="-122"/>
                <a:cs typeface="Times New Roman" panose="02020603050405020304" pitchFamily="18" charset="0"/>
              </a:rPr>
              <a:t>    第十七条 纳税人享受大病医疗专项附加扣除，应当填报患者姓名、身份证件类型及号码、与纳税人关系、与基本医保相关的医药费用总金额、医保目录范围内个人负担的自付金额等信息。</a:t>
            </a:r>
          </a:p>
          <a:p>
            <a:pPr indent="304800" algn="just"/>
            <a:r>
              <a:rPr lang="zh-CN" altLang="en-US" sz="2200" kern="100" dirty="0">
                <a:effectLst/>
                <a:latin typeface="等线" panose="02010600030101010101" pitchFamily="2" charset="-122"/>
                <a:ea typeface="宋体" panose="02010600030101010101" pitchFamily="2" charset="-122"/>
                <a:cs typeface="Times New Roman" panose="02020603050405020304" pitchFamily="18" charset="0"/>
              </a:rPr>
              <a:t>    纳税人需要留存备查资料包括：大病患者医药服务收费及医保报销相关票据原件或复印件，或者医疗保障部门出具的纳税年度医药费用清单等资料。</a:t>
            </a:r>
          </a:p>
          <a:p>
            <a:pPr indent="304800" algn="just"/>
            <a:r>
              <a:rPr lang="zh-CN" altLang="en-US" sz="2200" kern="100" dirty="0">
                <a:effectLst/>
                <a:latin typeface="等线" panose="02010600030101010101" pitchFamily="2" charset="-122"/>
                <a:ea typeface="宋体" panose="02010600030101010101" pitchFamily="2" charset="-122"/>
                <a:cs typeface="Times New Roman" panose="02020603050405020304" pitchFamily="18" charset="0"/>
              </a:rPr>
              <a:t>    </a:t>
            </a:r>
            <a:r>
              <a:rPr lang="zh-CN" altLang="en-US" sz="2200" b="1" kern="100" dirty="0" smtClean="0">
                <a:effectLst/>
                <a:latin typeface="等线" panose="02010600030101010101" pitchFamily="2" charset="-122"/>
                <a:ea typeface="宋体" panose="02010600030101010101" pitchFamily="2" charset="-122"/>
                <a:cs typeface="Times New Roman" panose="02020603050405020304" pitchFamily="18" charset="0"/>
              </a:rPr>
              <a:t>例</a:t>
            </a:r>
            <a:r>
              <a:rPr lang="en-US" altLang="zh-CN" sz="2200" b="1" kern="100" dirty="0" smtClean="0">
                <a:effectLst/>
                <a:latin typeface="等线" panose="02010600030101010101" pitchFamily="2" charset="-122"/>
                <a:ea typeface="宋体" panose="02010600030101010101" pitchFamily="2" charset="-122"/>
                <a:cs typeface="Times New Roman" panose="02020603050405020304" pitchFamily="18" charset="0"/>
              </a:rPr>
              <a:t>7</a:t>
            </a:r>
            <a:r>
              <a:rPr lang="zh-CN" altLang="en-US" sz="2200" b="1" kern="100" dirty="0" smtClean="0">
                <a:effectLst/>
                <a:latin typeface="等线" panose="02010600030101010101" pitchFamily="2" charset="-122"/>
                <a:ea typeface="宋体" panose="02010600030101010101" pitchFamily="2" charset="-122"/>
                <a:cs typeface="Times New Roman" panose="02020603050405020304" pitchFamily="18" charset="0"/>
              </a:rPr>
              <a:t>： </a:t>
            </a:r>
            <a:r>
              <a:rPr lang="zh-CN" altLang="en-US" sz="2200" b="1" kern="100" dirty="0">
                <a:effectLst/>
                <a:latin typeface="等线" panose="02010600030101010101" pitchFamily="2" charset="-122"/>
                <a:ea typeface="宋体" panose="02010600030101010101" pitchFamily="2" charset="-122"/>
                <a:cs typeface="Times New Roman" panose="02020603050405020304" pitchFamily="18" charset="0"/>
              </a:rPr>
              <a:t>在私立医院就诊的是否可以享受扣除？需要哪些资料？</a:t>
            </a:r>
          </a:p>
          <a:p>
            <a:pPr indent="304800" algn="just"/>
            <a:r>
              <a:rPr lang="zh-CN" altLang="en-US" sz="2200" b="1" kern="100" dirty="0">
                <a:effectLst/>
                <a:latin typeface="等线" panose="02010600030101010101" pitchFamily="2" charset="-122"/>
                <a:ea typeface="宋体" panose="02010600030101010101" pitchFamily="2" charset="-122"/>
                <a:cs typeface="Times New Roman" panose="02020603050405020304" pitchFamily="18" charset="0"/>
              </a:rPr>
              <a:t>    对于纳入医疗保障结算系统的私立医院，只要纳税人看病的支出在医保系统可以体现和归集，则纳税人发生的与基本医保相关的支出，可以按照规定享受大病医疗扣除。</a:t>
            </a:r>
          </a:p>
          <a:p>
            <a:pPr indent="304800" algn="just"/>
            <a:r>
              <a:rPr lang="zh-CN" altLang="en-US" sz="2200" kern="100" dirty="0">
                <a:effectLst/>
                <a:latin typeface="等线" panose="02010600030101010101" pitchFamily="2" charset="-122"/>
                <a:ea typeface="宋体" panose="02010600030101010101" pitchFamily="2" charset="-122"/>
                <a:cs typeface="Times New Roman" panose="02020603050405020304" pitchFamily="18" charset="0"/>
              </a:rPr>
              <a:t>    大病患者医药服务收费及医保报销相关票据原件或复印件，或者医疗保障部门出具的纳税年度医药费用清单等资料。</a:t>
            </a:r>
          </a:p>
        </p:txBody>
      </p:sp>
    </p:spTree>
    <p:extLst>
      <p:ext uri="{BB962C8B-B14F-4D97-AF65-F5344CB8AC3E}">
        <p14:creationId xmlns:p14="http://schemas.microsoft.com/office/powerpoint/2010/main" val="1884409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trips(downRigh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strips(downRigh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up)">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xmlns="" id="{D3124599-9D17-D554-5277-9EC9FB7700C8}"/>
              </a:ext>
            </a:extLst>
          </p:cNvPr>
          <p:cNvSpPr txBox="1"/>
          <p:nvPr/>
        </p:nvSpPr>
        <p:spPr>
          <a:xfrm>
            <a:off x="1033438" y="1031106"/>
            <a:ext cx="10091762" cy="1938992"/>
          </a:xfrm>
          <a:prstGeom prst="rect">
            <a:avLst/>
          </a:prstGeom>
          <a:noFill/>
        </p:spPr>
        <p:txBody>
          <a:bodyPr wrap="square">
            <a:spAutoFit/>
          </a:bodyPr>
          <a:lstStyle/>
          <a:p>
            <a:pPr indent="304800" algn="just"/>
            <a:r>
              <a:rPr lang="zh-CN" altLang="en-US" sz="2000" b="1" kern="100" dirty="0">
                <a:effectLst/>
                <a:latin typeface="等线" panose="02010600030101010101" pitchFamily="2" charset="-122"/>
                <a:ea typeface="宋体" panose="02010600030101010101" pitchFamily="2" charset="-122"/>
                <a:cs typeface="Times New Roman" panose="02020603050405020304" pitchFamily="18" charset="0"/>
              </a:rPr>
              <a:t>   </a:t>
            </a:r>
            <a:r>
              <a:rPr lang="zh-CN" altLang="en-US" sz="2000" b="1" kern="100" dirty="0" smtClean="0">
                <a:effectLst/>
                <a:latin typeface="等线" panose="02010600030101010101" pitchFamily="2" charset="-122"/>
                <a:ea typeface="宋体" panose="02010600030101010101" pitchFamily="2" charset="-122"/>
                <a:cs typeface="Times New Roman" panose="02020603050405020304" pitchFamily="18" charset="0"/>
              </a:rPr>
              <a:t>例</a:t>
            </a:r>
            <a:r>
              <a:rPr lang="en-US" altLang="zh-CN" sz="2000" b="1" kern="100" dirty="0" smtClean="0">
                <a:effectLst/>
                <a:latin typeface="等线" panose="02010600030101010101" pitchFamily="2" charset="-122"/>
                <a:ea typeface="宋体" panose="02010600030101010101" pitchFamily="2" charset="-122"/>
                <a:cs typeface="Times New Roman" panose="02020603050405020304" pitchFamily="18" charset="0"/>
              </a:rPr>
              <a:t>8</a:t>
            </a:r>
            <a:r>
              <a:rPr lang="zh-CN" altLang="en-US" sz="2000" b="1" kern="100" dirty="0" smtClean="0">
                <a:effectLst/>
                <a:latin typeface="等线" panose="02010600030101010101" pitchFamily="2" charset="-122"/>
                <a:ea typeface="宋体" panose="02010600030101010101" pitchFamily="2" charset="-122"/>
                <a:cs typeface="Times New Roman" panose="02020603050405020304" pitchFamily="18" charset="0"/>
              </a:rPr>
              <a:t>、</a:t>
            </a:r>
            <a:r>
              <a:rPr lang="zh-CN" altLang="en-US" sz="2000" b="1" kern="100" dirty="0">
                <a:effectLst/>
                <a:latin typeface="等线" panose="02010600030101010101" pitchFamily="2" charset="-122"/>
                <a:ea typeface="宋体" panose="02010600030101010101" pitchFamily="2" charset="-122"/>
                <a:cs typeface="Times New Roman" panose="02020603050405020304" pitchFamily="18" charset="0"/>
              </a:rPr>
              <a:t>大病医疗的相关数额怎么填，有地方可以查询吗？ </a:t>
            </a:r>
          </a:p>
          <a:p>
            <a:pPr indent="304800" algn="just"/>
            <a:r>
              <a:rPr lang="zh-CN" altLang="en-US" sz="2000" kern="100" dirty="0">
                <a:effectLst/>
                <a:latin typeface="等线" panose="02010600030101010101" pitchFamily="2" charset="-122"/>
                <a:ea typeface="宋体" panose="02010600030101010101" pitchFamily="2" charset="-122"/>
                <a:cs typeface="Times New Roman" panose="02020603050405020304" pitchFamily="18" charset="0"/>
              </a:rPr>
              <a:t>   医疗保障部门会向纳税人提供在医疗保障信息系统记录的本人年度医药费用信息查询服务。您可通过手机下载“国家医保服务平台”注册后，通过首页的“个人所得税大病医疗专项附加扣除”模块查询。建议您日常也保存好相关票据备查。</a:t>
            </a:r>
          </a:p>
          <a:p>
            <a:pPr indent="304800" algn="just"/>
            <a:r>
              <a:rPr lang="zh-CN" altLang="en-US" sz="2000" kern="100" dirty="0">
                <a:effectLst/>
                <a:latin typeface="等线" panose="02010600030101010101" pitchFamily="2" charset="-122"/>
                <a:ea typeface="宋体" panose="02010600030101010101" pitchFamily="2" charset="-122"/>
                <a:cs typeface="Times New Roman" panose="02020603050405020304" pitchFamily="18" charset="0"/>
              </a:rPr>
              <a:t>   同时，可以通过医疗保障部门的医疗保障管理信息系统查询本人上一年度医药费用支出情况</a:t>
            </a:r>
            <a:r>
              <a:rPr lang="zh-CN" altLang="en-US" sz="2000" kern="100" dirty="0" smtClean="0">
                <a:effectLst/>
                <a:latin typeface="等线" panose="02010600030101010101" pitchFamily="2" charset="-122"/>
                <a:ea typeface="宋体" panose="02010600030101010101" pitchFamily="2" charset="-122"/>
                <a:cs typeface="Times New Roman" panose="02020603050405020304" pitchFamily="18" charset="0"/>
              </a:rPr>
              <a:t>。</a:t>
            </a:r>
            <a:endParaRPr lang="zh-CN" altLang="en-US" sz="2000" kern="100" dirty="0">
              <a:effectLst/>
              <a:latin typeface="等线" panose="02010600030101010101" pitchFamily="2" charset="-122"/>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681613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trips(downRigh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xmlns="" id="{D3124599-9D17-D554-5277-9EC9FB7700C8}"/>
              </a:ext>
            </a:extLst>
          </p:cNvPr>
          <p:cNvSpPr txBox="1"/>
          <p:nvPr/>
        </p:nvSpPr>
        <p:spPr>
          <a:xfrm>
            <a:off x="903514" y="1351508"/>
            <a:ext cx="9724053" cy="4154984"/>
          </a:xfrm>
          <a:prstGeom prst="rect">
            <a:avLst/>
          </a:prstGeom>
          <a:noFill/>
        </p:spPr>
        <p:txBody>
          <a:bodyPr wrap="square">
            <a:spAutoFit/>
          </a:bodyPr>
          <a:lstStyle/>
          <a:p>
            <a:pPr indent="304800" algn="just"/>
            <a:r>
              <a:rPr lang="zh-CN" altLang="en-US" sz="2000" kern="100" dirty="0">
                <a:effectLst/>
                <a:latin typeface="等线" panose="02010600030101010101" pitchFamily="2" charset="-122"/>
                <a:ea typeface="宋体" panose="02010600030101010101" pitchFamily="2" charset="-122"/>
                <a:cs typeface="Times New Roman" panose="02020603050405020304" pitchFamily="18" charset="0"/>
              </a:rPr>
              <a:t>   </a:t>
            </a:r>
            <a:r>
              <a:rPr lang="zh-CN" altLang="en-US" sz="2200" kern="100" dirty="0">
                <a:effectLst/>
                <a:latin typeface="等线" panose="02010600030101010101" pitchFamily="2" charset="-122"/>
                <a:ea typeface="宋体" panose="02010600030101010101" pitchFamily="2" charset="-122"/>
                <a:cs typeface="Times New Roman" panose="02020603050405020304" pitchFamily="18" charset="0"/>
              </a:rPr>
              <a:t>第十八条 纳税人享受</a:t>
            </a:r>
            <a:r>
              <a:rPr lang="en-US" altLang="zh-CN" sz="2200" kern="100" dirty="0">
                <a:effectLst/>
                <a:latin typeface="等线" panose="02010600030101010101" pitchFamily="2" charset="-122"/>
                <a:ea typeface="宋体" panose="02010600030101010101" pitchFamily="2" charset="-122"/>
                <a:cs typeface="Times New Roman" panose="02020603050405020304" pitchFamily="18" charset="0"/>
              </a:rPr>
              <a:t>3</a:t>
            </a:r>
            <a:r>
              <a:rPr lang="zh-CN" altLang="en-US" sz="2200" kern="100" dirty="0">
                <a:effectLst/>
                <a:latin typeface="等线" panose="02010600030101010101" pitchFamily="2" charset="-122"/>
                <a:ea typeface="宋体" panose="02010600030101010101" pitchFamily="2" charset="-122"/>
                <a:cs typeface="Times New Roman" panose="02020603050405020304" pitchFamily="18" charset="0"/>
              </a:rPr>
              <a:t>岁以下婴幼儿照护专项附加扣除，应当填报配偶及子女的姓名、身份证件类型（如居民身份证、子女出生医学证明等）及号码以及本人与配偶之间扣除分配比例等信息。</a:t>
            </a:r>
          </a:p>
          <a:p>
            <a:pPr indent="304800" algn="just"/>
            <a:r>
              <a:rPr lang="zh-CN" altLang="en-US" sz="2200" kern="100" dirty="0">
                <a:effectLst/>
                <a:latin typeface="等线" panose="02010600030101010101" pitchFamily="2" charset="-122"/>
                <a:ea typeface="宋体" panose="02010600030101010101" pitchFamily="2" charset="-122"/>
                <a:cs typeface="Times New Roman" panose="02020603050405020304" pitchFamily="18" charset="0"/>
              </a:rPr>
              <a:t>   纳税人需要留存备查资料包括：子女的出生医学证明等资料。</a:t>
            </a:r>
          </a:p>
          <a:p>
            <a:pPr indent="304800" algn="just"/>
            <a:r>
              <a:rPr lang="zh-CN" altLang="en-US" sz="2200" b="1" kern="100" dirty="0">
                <a:effectLst/>
                <a:latin typeface="等线" panose="02010600030101010101" pitchFamily="2" charset="-122"/>
                <a:ea typeface="宋体" panose="02010600030101010101" pitchFamily="2" charset="-122"/>
                <a:cs typeface="Times New Roman" panose="02020603050405020304" pitchFamily="18" charset="0"/>
              </a:rPr>
              <a:t>   例</a:t>
            </a:r>
            <a:r>
              <a:rPr lang="en-US" altLang="zh-CN" sz="2200" b="1" kern="100" dirty="0">
                <a:effectLst/>
                <a:latin typeface="等线" panose="02010600030101010101" pitchFamily="2" charset="-122"/>
                <a:ea typeface="宋体" panose="02010600030101010101" pitchFamily="2" charset="-122"/>
                <a:cs typeface="Times New Roman" panose="02020603050405020304" pitchFamily="18" charset="0"/>
              </a:rPr>
              <a:t>9</a:t>
            </a:r>
            <a:r>
              <a:rPr lang="zh-CN" altLang="en-US" sz="2200" b="1" kern="100" dirty="0">
                <a:effectLst/>
                <a:latin typeface="等线" panose="02010600030101010101" pitchFamily="2" charset="-122"/>
                <a:ea typeface="宋体" panose="02010600030101010101" pitchFamily="2" charset="-122"/>
                <a:cs typeface="Times New Roman" panose="02020603050405020304" pitchFamily="18" charset="0"/>
              </a:rPr>
              <a:t>、纳税人暂未取得婴幼儿出生医学证明等资料的，如何填报专项附加扣除及留存备查资料？</a:t>
            </a:r>
          </a:p>
          <a:p>
            <a:pPr indent="304800" algn="just"/>
            <a:r>
              <a:rPr lang="zh-CN" altLang="en-US" sz="2200" kern="100" dirty="0">
                <a:effectLst/>
                <a:latin typeface="等线" panose="02010600030101010101" pitchFamily="2" charset="-122"/>
                <a:ea typeface="宋体" panose="02010600030101010101" pitchFamily="2" charset="-122"/>
                <a:cs typeface="Times New Roman" panose="02020603050405020304" pitchFamily="18" charset="0"/>
              </a:rPr>
              <a:t>   纳税人暂未取得婴幼儿的出生医学证明和居民身份证号，可选择“其他个人证件”，并在备注中如实填写相关情况，不影响纳税人享受扣除。后续纳税人取得婴幼儿的出生医学证明或者居民身份证号的，及时补充更新即可。如果婴幼儿名下是中国护照、外国护照、港澳居民来往内地通行证、台湾居民来往大陆通行证等身份证件信息，也可以作为填报证件。并留存上述资料备查。</a:t>
            </a:r>
          </a:p>
          <a:p>
            <a:pPr indent="304800" algn="just"/>
            <a:r>
              <a:rPr lang="zh-CN" altLang="en-US" sz="2200" kern="100" dirty="0">
                <a:effectLst/>
                <a:latin typeface="等线" panose="02010600030101010101" pitchFamily="2" charset="-122"/>
                <a:ea typeface="宋体" panose="02010600030101010101" pitchFamily="2" charset="-122"/>
                <a:cs typeface="Times New Roman" panose="02020603050405020304" pitchFamily="18" charset="0"/>
              </a:rPr>
              <a:t>   </a:t>
            </a:r>
            <a:r>
              <a:rPr lang="zh-CN" altLang="en-US" sz="2200" b="1" kern="100" dirty="0">
                <a:effectLst/>
                <a:latin typeface="等线" panose="02010600030101010101" pitchFamily="2" charset="-122"/>
                <a:ea typeface="宋体" panose="02010600030101010101" pitchFamily="2" charset="-122"/>
                <a:cs typeface="Times New Roman" panose="02020603050405020304" pitchFamily="18" charset="0"/>
              </a:rPr>
              <a:t>备注：</a:t>
            </a:r>
            <a:r>
              <a:rPr lang="zh-CN" altLang="en-US" sz="2200" kern="100" dirty="0">
                <a:effectLst/>
                <a:latin typeface="等线" panose="02010600030101010101" pitchFamily="2" charset="-122"/>
                <a:ea typeface="宋体" panose="02010600030101010101" pitchFamily="2" charset="-122"/>
                <a:cs typeface="Times New Roman" panose="02020603050405020304" pitchFamily="18" charset="0"/>
              </a:rPr>
              <a:t>纳税人需要留存备查的相关资料应当留存五年</a:t>
            </a:r>
          </a:p>
        </p:txBody>
      </p:sp>
    </p:spTree>
    <p:extLst>
      <p:ext uri="{BB962C8B-B14F-4D97-AF65-F5344CB8AC3E}">
        <p14:creationId xmlns:p14="http://schemas.microsoft.com/office/powerpoint/2010/main" val="1335730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up)">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strips(downRigh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视差">
  <a:themeElements>
    <a:clrScheme name="橙色">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视差">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视差">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xmlns=""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otalTime>68</TotalTime>
  <Words>168</Words>
  <Application>Microsoft Office PowerPoint</Application>
  <PresentationFormat>自定义</PresentationFormat>
  <Paragraphs>44</Paragraphs>
  <Slides>9</Slides>
  <Notes>0</Notes>
  <HiddenSlides>0</HiddenSlides>
  <MMClips>0</MMClips>
  <ScaleCrop>false</ScaleCrop>
  <HeadingPairs>
    <vt:vector size="4" baseType="variant">
      <vt:variant>
        <vt:lpstr>主题</vt:lpstr>
      </vt:variant>
      <vt:variant>
        <vt:i4>1</vt:i4>
      </vt:variant>
      <vt:variant>
        <vt:lpstr>幻灯片标题</vt:lpstr>
      </vt:variant>
      <vt:variant>
        <vt:i4>9</vt:i4>
      </vt:variant>
    </vt:vector>
  </HeadingPairs>
  <TitlesOfParts>
    <vt:vector size="10" baseType="lpstr">
      <vt:lpstr>视差</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laochang</dc:creator>
  <cp:lastModifiedBy>Administrator</cp:lastModifiedBy>
  <cp:revision>14</cp:revision>
  <dcterms:created xsi:type="dcterms:W3CDTF">2024-01-30T06:08:12Z</dcterms:created>
  <dcterms:modified xsi:type="dcterms:W3CDTF">2024-03-07T02:51:21Z</dcterms:modified>
</cp:coreProperties>
</file>