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1" r:id="rId4"/>
    <p:sldId id="263" r:id="rId5"/>
    <p:sldId id="270" r:id="rId6"/>
    <p:sldId id="271" r:id="rId7"/>
    <p:sldId id="266" r:id="rId8"/>
    <p:sldId id="273" r:id="rId9"/>
    <p:sldId id="274" r:id="rId10"/>
    <p:sldId id="259" r:id="rId11"/>
    <p:sldId id="260" r:id="rId12"/>
    <p:sldId id="262" r:id="rId13"/>
    <p:sldId id="264" r:id="rId14"/>
    <p:sldId id="265" r:id="rId15"/>
    <p:sldId id="268" r:id="rId16"/>
    <p:sldId id="269" r:id="rId1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8" d="100"/>
          <a:sy n="118" d="100"/>
        </p:scale>
        <p:origin x="-132" y="-3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zh-CN" altLang="en-US"/>
              <a:t>单击此处编辑母版标题样式</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a:xfrm>
            <a:off x="5332412" y="5883275"/>
            <a:ext cx="4324044" cy="365125"/>
          </a:xfrm>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536816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1862655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32093904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带描述的引言">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13542651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39425131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引言名片">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2411404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zh-CN" altLang="en-US"/>
              <a:t>单击此处编辑母版标题样式</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21235583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23213378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213308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nchor="ct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a:xfrm>
            <a:off x="10951856" y="5867131"/>
            <a:ext cx="551167" cy="365125"/>
          </a:xfrm>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1496779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2436416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426691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1015977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974238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3208614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zh-CN" altLang="en-US"/>
              <a:t>单击此处编辑母版标题样式</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2753753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zh-CN" altLang="en-US"/>
              <a:t>单击此处编辑母版标题样式</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2984698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duotone>
              <a:schemeClr val="bg2">
                <a:shade val="76000"/>
                <a:satMod val="180000"/>
              </a:schemeClr>
              <a:schemeClr val="bg2">
                <a:tint val="80000"/>
                <a:satMod val="120000"/>
                <a:lumMod val="180000"/>
              </a:schemeClr>
            </a:duotone>
          </a:blip>
          <a:srcRect/>
          <a:stretch>
            <a:fillRect/>
          </a:stretch>
        </a:blipFill>
        <a:effectLst/>
      </p:bgPr>
    </p:bg>
    <p:spTree>
      <p:nvGrpSpPr>
        <p:cNvPr id="1" name=""/>
        <p:cNvGrpSpPr/>
        <p:nvPr/>
      </p:nvGrpSpPr>
      <p:grpSpPr>
        <a:xfrm>
          <a:off x="0" y="0"/>
          <a:ext cx="0" cy="0"/>
          <a:chOff x="0" y="0"/>
          <a:chExt cx="0" cy="0"/>
        </a:xfrm>
      </p:grpSpPr>
      <p:grpSp>
        <p:nvGrpSpPr>
          <p:cNvPr id="7" name="Group 6"/>
          <p:cNvGrpSpPr/>
          <p:nvPr/>
        </p:nvGrpSpPr>
        <p:grpSpPr>
          <a:xfrm rot="16200000">
            <a:off x="5242976" y="-91027"/>
            <a:ext cx="1706049" cy="12192003"/>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Text Placeholder 2"/>
          <p:cNvSpPr>
            <a:spLocks noGrp="1"/>
          </p:cNvSpPr>
          <p:nvPr>
            <p:ph type="body" idx="1"/>
          </p:nvPr>
        </p:nvSpPr>
        <p:spPr>
          <a:xfrm>
            <a:off x="1208726" y="3589849"/>
            <a:ext cx="10018713" cy="3124201"/>
          </a:xfrm>
          <a:prstGeom prst="rect">
            <a:avLst/>
          </a:prstGeom>
        </p:spPr>
        <p:txBody>
          <a:bodyPr vert="horz" lIns="91440" tIns="45720" rIns="91440" bIns="45720" rtlCol="0"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zh-CN" alt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E28DFF7-BA5B-40E8-B747-8DFCA2213265}" type="slidenum">
              <a:rPr lang="zh-CN" altLang="en-US" smtClean="0"/>
              <a:t>‹#›</a:t>
            </a:fld>
            <a:endParaRPr lang="zh-CN" altLang="en-US"/>
          </a:p>
        </p:txBody>
      </p:sp>
      <p:sp>
        <p:nvSpPr>
          <p:cNvPr id="2" name="Title Placeholder 1"/>
          <p:cNvSpPr>
            <a:spLocks noGrp="1"/>
          </p:cNvSpPr>
          <p:nvPr>
            <p:ph type="title"/>
          </p:nvPr>
        </p:nvSpPr>
        <p:spPr>
          <a:xfrm>
            <a:off x="1208725" y="1389122"/>
            <a:ext cx="10018713" cy="1752599"/>
          </a:xfrm>
          <a:prstGeom prst="rect">
            <a:avLst/>
          </a:prstGeom>
          <a:effectLst/>
        </p:spPr>
        <p:txBody>
          <a:bodyPr vert="horz" lIns="91440" tIns="45720" rIns="91440" bIns="45720" rtlCol="0" anchor="ctr">
            <a:normAutofit/>
          </a:bodyPr>
          <a:lstStyle/>
          <a:p>
            <a:r>
              <a:rPr lang="zh-CN" altLang="en-US" dirty="0"/>
              <a:t>单击此处编辑母版标题样式</a:t>
            </a:r>
            <a:endParaRPr lang="en-US" dirty="0"/>
          </a:p>
        </p:txBody>
      </p:sp>
      <p:sp>
        <p:nvSpPr>
          <p:cNvPr id="15" name="文本框 14">
            <a:extLst>
              <a:ext uri="{FF2B5EF4-FFF2-40B4-BE49-F238E27FC236}">
                <a16:creationId xmlns:a16="http://schemas.microsoft.com/office/drawing/2014/main" xmlns="" id="{0E8EA907-D8B4-7C1D-2367-B7EF72F6E48F}"/>
              </a:ext>
            </a:extLst>
          </p:cNvPr>
          <p:cNvSpPr txBox="1"/>
          <p:nvPr userDrawn="1"/>
        </p:nvSpPr>
        <p:spPr>
          <a:xfrm>
            <a:off x="161691" y="109835"/>
            <a:ext cx="6096000"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srgbClr val="ACCBF9">
                    <a:lumMod val="50000"/>
                  </a:srgbClr>
                </a:solidFill>
                <a:effectLst/>
                <a:uLnTx/>
                <a:uFillTx/>
                <a:latin typeface="Calibri"/>
                <a:ea typeface="宋体" panose="02010600030101010101" pitchFamily="2" charset="-122"/>
                <a:cs typeface="+mn-cs"/>
              </a:rPr>
              <a:t>个税普惠年限至</a:t>
            </a:r>
            <a:r>
              <a:rPr kumimoji="0" lang="en-US" altLang="zh-CN" sz="2400" b="0" i="0" u="none" strike="noStrike" kern="1200" cap="none" spc="0" normalizeH="0" baseline="0" noProof="0" dirty="0">
                <a:ln>
                  <a:noFill/>
                </a:ln>
                <a:solidFill>
                  <a:srgbClr val="ACCBF9">
                    <a:lumMod val="50000"/>
                  </a:srgbClr>
                </a:solidFill>
                <a:effectLst/>
                <a:uLnTx/>
                <a:uFillTx/>
                <a:latin typeface="Calibri"/>
                <a:ea typeface="宋体" panose="02010600030101010101" pitchFamily="2" charset="-122"/>
                <a:cs typeface="+mn-cs"/>
              </a:rPr>
              <a:t>2027</a:t>
            </a:r>
            <a:r>
              <a:rPr kumimoji="0" lang="zh-CN" altLang="en-US" sz="2400" b="0" i="0" u="none" strike="noStrike" kern="1200" cap="none" spc="0" normalizeH="0" baseline="0" noProof="0" dirty="0">
                <a:ln>
                  <a:noFill/>
                </a:ln>
                <a:solidFill>
                  <a:srgbClr val="ACCBF9">
                    <a:lumMod val="50000"/>
                  </a:srgbClr>
                </a:solidFill>
                <a:effectLst/>
                <a:uLnTx/>
                <a:uFillTx/>
                <a:latin typeface="Calibri"/>
                <a:ea typeface="宋体" panose="02010600030101010101" pitchFamily="2" charset="-122"/>
                <a:cs typeface="+mn-cs"/>
              </a:rPr>
              <a:t>年的政策</a:t>
            </a:r>
          </a:p>
        </p:txBody>
      </p:sp>
      <p:pic>
        <p:nvPicPr>
          <p:cNvPr id="16" name="图片 15">
            <a:extLst>
              <a:ext uri="{FF2B5EF4-FFF2-40B4-BE49-F238E27FC236}">
                <a16:creationId xmlns:a16="http://schemas.microsoft.com/office/drawing/2014/main" xmlns="" id="{A6908845-18F4-E6B6-F5A6-7629EC3A7B27}"/>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11227439" y="194485"/>
            <a:ext cx="577592" cy="553613"/>
          </a:xfrm>
          <a:prstGeom prst="rect">
            <a:avLst/>
          </a:prstGeom>
        </p:spPr>
      </p:pic>
    </p:spTree>
    <p:extLst>
      <p:ext uri="{BB962C8B-B14F-4D97-AF65-F5344CB8AC3E}">
        <p14:creationId xmlns:p14="http://schemas.microsoft.com/office/powerpoint/2010/main" val="30289269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hanghai.chinatax.gov.cn/zcfw/zcfgk/grsds/200507/t288642.html" TargetMode="External"/><Relationship Id="rId2" Type="http://schemas.openxmlformats.org/officeDocument/2006/relationships/hyperlink" Target="https://shanghai.chinatax.gov.cn/zcfw/zcfgk/grsds/200402/t288595.html" TargetMode="External"/><Relationship Id="rId1" Type="http://schemas.openxmlformats.org/officeDocument/2006/relationships/slideLayout" Target="../slideLayouts/slideLayout7.xml"/><Relationship Id="rId4" Type="http://schemas.openxmlformats.org/officeDocument/2006/relationships/hyperlink" Target="https://shanghai.chinatax.gov.cn/zcfw/zcfgk/grsds/200403/t288777.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shanghai.chinatax.gov.cn/zcfw/zcfgk/qysds/201511/t419896.html" TargetMode="External"/><Relationship Id="rId2" Type="http://schemas.openxmlformats.org/officeDocument/2006/relationships/hyperlink" Target="https://shanghai.chinatax.gov.cn/zcfw/zcfgk/grsds/200505/t288839.html" TargetMode="External"/><Relationship Id="rId1" Type="http://schemas.openxmlformats.org/officeDocument/2006/relationships/slideLayout" Target="../slideLayouts/slideLayout7.xml"/><Relationship Id="rId4" Type="http://schemas.openxmlformats.org/officeDocument/2006/relationships/hyperlink" Target="https://shanghai.chinatax.gov.cn/zcfw/zcfgk/qysds/201609/t427378.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a:extLst>
              <a:ext uri="{FF2B5EF4-FFF2-40B4-BE49-F238E27FC236}">
                <a16:creationId xmlns:a16="http://schemas.microsoft.com/office/drawing/2014/main" xmlns="" id="{74AEF010-4D06-A22E-8144-4784E51195EE}"/>
              </a:ext>
            </a:extLst>
          </p:cNvPr>
          <p:cNvSpPr txBox="1">
            <a:spLocks/>
          </p:cNvSpPr>
          <p:nvPr/>
        </p:nvSpPr>
        <p:spPr>
          <a:xfrm>
            <a:off x="1369192" y="1780772"/>
            <a:ext cx="9606563" cy="560929"/>
          </a:xfrm>
          <a:prstGeom prst="rect">
            <a:avLst/>
          </a:prstGeom>
        </p:spPr>
        <p:txBody>
          <a:bodyPr>
            <a:no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a:defRPr/>
            </a:pPr>
            <a:r>
              <a:rPr lang="zh-CN" altLang="en-US" b="1" dirty="0">
                <a:solidFill>
                  <a:srgbClr val="C00000"/>
                </a:solidFill>
                <a:latin typeface="等线" panose="02010600030101010101" pitchFamily="2" charset="-122"/>
                <a:ea typeface="宋体" panose="02010600030101010101" pitchFamily="2" charset="-122"/>
                <a:cs typeface="Times New Roman" panose="02020603050405020304" pitchFamily="18" charset="0"/>
              </a:rPr>
              <a:t>个税普</a:t>
            </a:r>
            <a:r>
              <a:rPr lang="zh-CN" altLang="en-US" b="1" dirty="0" smtClean="0">
                <a:solidFill>
                  <a:srgbClr val="C00000"/>
                </a:solidFill>
                <a:latin typeface="等线" panose="02010600030101010101" pitchFamily="2" charset="-122"/>
                <a:ea typeface="宋体" panose="02010600030101010101" pitchFamily="2" charset="-122"/>
                <a:cs typeface="Times New Roman" panose="02020603050405020304" pitchFamily="18" charset="0"/>
              </a:rPr>
              <a:t>惠年限至</a:t>
            </a:r>
            <a:r>
              <a:rPr kumimoji="0" lang="en-US" altLang="zh-CN" b="1" i="0" u="none" strike="noStrike" kern="1200" cap="none" spc="0" normalizeH="0" baseline="0" noProof="0" dirty="0" smtClean="0">
                <a:ln w="3175" cmpd="sng">
                  <a:noFill/>
                </a:ln>
                <a:solidFill>
                  <a:srgbClr val="C00000"/>
                </a:solidFill>
                <a:effectLst/>
                <a:uLnTx/>
                <a:uFillTx/>
                <a:latin typeface="等线" panose="02010600030101010101" pitchFamily="2" charset="-122"/>
                <a:ea typeface="宋体" panose="02010600030101010101" pitchFamily="2" charset="-122"/>
                <a:cs typeface="Times New Roman" panose="02020603050405020304" pitchFamily="18" charset="0"/>
              </a:rPr>
              <a:t>2027</a:t>
            </a:r>
            <a:r>
              <a:rPr lang="zh-CN" altLang="en-US" b="1" dirty="0" smtClean="0">
                <a:solidFill>
                  <a:srgbClr val="C00000"/>
                </a:solidFill>
                <a:latin typeface="等线" panose="02010600030101010101" pitchFamily="2" charset="-122"/>
                <a:ea typeface="宋体" panose="02010600030101010101" pitchFamily="2" charset="-122"/>
                <a:cs typeface="Times New Roman" panose="02020603050405020304" pitchFamily="18" charset="0"/>
              </a:rPr>
              <a:t>年的政策</a:t>
            </a:r>
            <a:endParaRPr kumimoji="0" lang="zh-CN" altLang="en-US" b="0" i="0" u="none" strike="noStrike" kern="1200" cap="none" spc="0" normalizeH="0" baseline="0" noProof="0" dirty="0">
              <a:ln w="3175" cmpd="sng">
                <a:noFill/>
              </a:ln>
              <a:solidFill>
                <a:sysClr val="windowText" lastClr="000000"/>
              </a:solidFill>
              <a:effectLst/>
              <a:uLnTx/>
              <a:uFillTx/>
              <a:latin typeface="Calibri"/>
              <a:ea typeface="宋体" panose="02010600030101010101" pitchFamily="2" charset="-122"/>
              <a:cs typeface="+mj-cs"/>
            </a:endParaRPr>
          </a:p>
        </p:txBody>
      </p:sp>
      <p:sp>
        <p:nvSpPr>
          <p:cNvPr id="5" name="副标题 2">
            <a:extLst>
              <a:ext uri="{FF2B5EF4-FFF2-40B4-BE49-F238E27FC236}">
                <a16:creationId xmlns:a16="http://schemas.microsoft.com/office/drawing/2014/main" xmlns="" id="{BBD347EA-8A1B-AC16-9BDE-EB61E976949C}"/>
              </a:ext>
            </a:extLst>
          </p:cNvPr>
          <p:cNvSpPr txBox="1">
            <a:spLocks/>
          </p:cNvSpPr>
          <p:nvPr/>
        </p:nvSpPr>
        <p:spPr>
          <a:xfrm>
            <a:off x="1369192" y="4196682"/>
            <a:ext cx="8661416" cy="24548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815975"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altLang="zh-CN" sz="1800" b="1" i="0" u="none" strike="noStrike" kern="1200" cap="none" spc="0" normalizeH="0" baseline="0" noProof="0" dirty="0" smtClean="0">
                <a:ln>
                  <a:noFill/>
                </a:ln>
                <a:solidFill>
                  <a:srgbClr val="57257D"/>
                </a:solidFill>
                <a:effectLst/>
                <a:uLnTx/>
                <a:uFillTx/>
                <a:latin typeface="等线" panose="02010600030101010101" pitchFamily="2" charset="-122"/>
                <a:ea typeface="宋体" panose="02010600030101010101" pitchFamily="2" charset="-122"/>
                <a:cs typeface="Times New Roman" panose="02020603050405020304" pitchFamily="18" charset="0"/>
              </a:rPr>
              <a:t>                                                   </a:t>
            </a:r>
          </a:p>
          <a:p>
            <a:pPr marL="0" marR="0" lvl="0" indent="815975"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altLang="zh-CN" sz="1800" b="1" dirty="0">
              <a:solidFill>
                <a:srgbClr val="57257D"/>
              </a:solidFill>
              <a:latin typeface="等线" panose="02010600030101010101" pitchFamily="2" charset="-122"/>
              <a:ea typeface="宋体" panose="02010600030101010101" pitchFamily="2" charset="-122"/>
              <a:cs typeface="Times New Roman" panose="02020603050405020304" pitchFamily="18" charset="0"/>
            </a:endParaRPr>
          </a:p>
          <a:p>
            <a:pPr marL="0" marR="0" lvl="0" indent="815975"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altLang="zh-CN" sz="1800" b="1" i="0" u="none" strike="noStrike" kern="1200" cap="none" spc="0" normalizeH="0" noProof="0" dirty="0" smtClean="0">
                <a:ln>
                  <a:noFill/>
                </a:ln>
                <a:solidFill>
                  <a:srgbClr val="57257D"/>
                </a:solidFill>
                <a:effectLst/>
                <a:uLnTx/>
                <a:uFillTx/>
                <a:latin typeface="等线" panose="02010600030101010101" pitchFamily="2" charset="-122"/>
                <a:ea typeface="宋体" panose="02010600030101010101" pitchFamily="2" charset="-122"/>
                <a:cs typeface="Times New Roman" panose="02020603050405020304" pitchFamily="18" charset="0"/>
              </a:rPr>
              <a:t>                                                         </a:t>
            </a:r>
            <a:r>
              <a:rPr kumimoji="0" lang="zh-CN" altLang="zh-CN" sz="1800" b="1" i="0" u="none" strike="noStrike" kern="1200" cap="none" spc="0" normalizeH="0" baseline="0" noProof="0" dirty="0" smtClean="0">
                <a:ln>
                  <a:noFill/>
                </a:ln>
                <a:solidFill>
                  <a:srgbClr val="57257D"/>
                </a:solidFill>
                <a:effectLst/>
                <a:uLnTx/>
                <a:uFillTx/>
                <a:latin typeface="等线" panose="02010600030101010101" pitchFamily="2" charset="-122"/>
                <a:ea typeface="宋体" panose="02010600030101010101" pitchFamily="2" charset="-122"/>
                <a:cs typeface="Times New Roman" panose="02020603050405020304" pitchFamily="18" charset="0"/>
              </a:rPr>
              <a:t>二</a:t>
            </a:r>
            <a:r>
              <a:rPr kumimoji="0" lang="en-US" altLang="zh-CN" sz="1800" b="1" i="0" u="none" strike="noStrike" kern="1200" cap="none" spc="0" normalizeH="0" baseline="0" noProof="0" dirty="0">
                <a:ln>
                  <a:noFill/>
                </a:ln>
                <a:solidFill>
                  <a:srgbClr val="57257D"/>
                </a:solidFill>
                <a:effectLst/>
                <a:uLnTx/>
                <a:uFillTx/>
                <a:latin typeface="等线" panose="02010600030101010101" pitchFamily="2" charset="-122"/>
                <a:ea typeface="宋体" panose="02010600030101010101" pitchFamily="2" charset="-122"/>
                <a:cs typeface="Times New Roman" panose="02020603050405020304" pitchFamily="18" charset="0"/>
              </a:rPr>
              <a:t>0</a:t>
            </a:r>
            <a:r>
              <a:rPr kumimoji="0" lang="zh-CN" altLang="zh-CN" sz="1800" b="1" i="0" u="none" strike="noStrike" kern="1200" cap="none" spc="0" normalizeH="0" baseline="0" noProof="0" dirty="0">
                <a:ln>
                  <a:noFill/>
                </a:ln>
                <a:solidFill>
                  <a:srgbClr val="57257D"/>
                </a:solidFill>
                <a:effectLst/>
                <a:uLnTx/>
                <a:uFillTx/>
                <a:latin typeface="等线" panose="02010600030101010101" pitchFamily="2" charset="-122"/>
                <a:ea typeface="宋体" panose="02010600030101010101" pitchFamily="2" charset="-122"/>
                <a:cs typeface="Times New Roman" panose="02020603050405020304" pitchFamily="18" charset="0"/>
              </a:rPr>
              <a:t>二四年二月</a:t>
            </a:r>
            <a:endParaRPr kumimoji="0" lang="zh-CN" altLang="en-US" sz="2400" b="0" i="0" u="none" strike="noStrike" kern="1200" cap="none" spc="0" normalizeH="0" baseline="0" noProof="0" dirty="0">
              <a:ln>
                <a:noFill/>
              </a:ln>
              <a:solidFill>
                <a:srgbClr val="57257D"/>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4177918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par>
                                <p:cTn id="10" presetID="22" presetClass="entr" presetSubtype="1" fill="hold" nodeType="with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up)">
                                      <p:cBhvr>
                                        <p:cTn id="12" dur="500"/>
                                        <p:tgtEl>
                                          <p:spTgt spid="5">
                                            <p:txEl>
                                              <p:pRg st="0" end="0"/>
                                            </p:txEl>
                                          </p:spTgt>
                                        </p:tgtEl>
                                      </p:cBhvr>
                                    </p:animEffect>
                                  </p:childTnLst>
                                </p:cTn>
                              </p:par>
                              <p:par>
                                <p:cTn id="13" presetID="22" presetClass="entr" presetSubtype="1"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wipe(up)">
                                      <p:cBhvr>
                                        <p:cTn id="15"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CB3B8628-9EEA-AFF5-D886-1DB3D70D6FE5}"/>
              </a:ext>
            </a:extLst>
          </p:cNvPr>
          <p:cNvSpPr txBox="1"/>
          <p:nvPr/>
        </p:nvSpPr>
        <p:spPr>
          <a:xfrm>
            <a:off x="1071465" y="1198100"/>
            <a:ext cx="10049069" cy="5391348"/>
          </a:xfrm>
          <a:prstGeom prst="rect">
            <a:avLst/>
          </a:prstGeom>
          <a:noFill/>
        </p:spPr>
        <p:txBody>
          <a:bodyPr wrap="square">
            <a:spAutoFit/>
          </a:bodyPr>
          <a:lstStyle/>
          <a:p>
            <a:pPr indent="306070" algn="just"/>
            <a:r>
              <a:rPr lang="en-US" altLang="zh-CN" sz="2400" b="1" kern="100" dirty="0">
                <a:effectLst/>
                <a:latin typeface="等线" panose="02010600030101010101" pitchFamily="2" charset="-122"/>
                <a:ea typeface="等线" panose="02010600030101010101" pitchFamily="2" charset="-122"/>
                <a:cs typeface="Times New Roman" panose="02020603050405020304" pitchFamily="18" charset="0"/>
              </a:rPr>
              <a:t>    7</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财政部</a:t>
            </a:r>
            <a:r>
              <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税务总局《</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关于延续实施外籍个人有关津补贴个人所得税政策的公告</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》（财政部</a:t>
            </a:r>
            <a:r>
              <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税务总局公告</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2023</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年第</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29</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号）</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政策的主要内容：</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4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一、外籍个人符合居民个人条件的，可以选择享受个人所得税专项附加扣除，也可以选择按照《</a:t>
            </a:r>
            <a:r>
              <a:rPr lang="en-US" altLang="zh-CN" sz="2400" u="sng" kern="100" dirty="0" err="1">
                <a:solidFill>
                  <a:srgbClr val="0563C1"/>
                </a:solidFill>
                <a:effectLst/>
                <a:latin typeface="宋体" panose="02010600030101010101" pitchFamily="2" charset="-122"/>
                <a:ea typeface="等线" panose="02010600030101010101" pitchFamily="2" charset="-122"/>
                <a:cs typeface="Times New Roman" panose="02020603050405020304" pitchFamily="18" charset="0"/>
                <a:hlinkClick r:id="rId2"/>
              </a:rPr>
              <a:t>财政部</a:t>
            </a:r>
            <a:r>
              <a:rPr lang="en-US" altLang="zh-CN" sz="2400" u="sng" kern="100" dirty="0">
                <a:solidFill>
                  <a:srgbClr val="0563C1"/>
                </a:solidFill>
                <a:effectLst/>
                <a:latin typeface="宋体" panose="02010600030101010101" pitchFamily="2" charset="-122"/>
                <a:ea typeface="等线" panose="02010600030101010101" pitchFamily="2" charset="-122"/>
                <a:cs typeface="Times New Roman" panose="02020603050405020304" pitchFamily="18" charset="0"/>
                <a:hlinkClick r:id="rId2"/>
              </a:rPr>
              <a:t> </a:t>
            </a:r>
            <a:r>
              <a:rPr lang="en-US" altLang="zh-CN" sz="2400" u="sng" kern="100" dirty="0" err="1">
                <a:solidFill>
                  <a:srgbClr val="0563C1"/>
                </a:solidFill>
                <a:effectLst/>
                <a:latin typeface="宋体" panose="02010600030101010101" pitchFamily="2" charset="-122"/>
                <a:ea typeface="等线" panose="02010600030101010101" pitchFamily="2" charset="-122"/>
                <a:cs typeface="Times New Roman" panose="02020603050405020304" pitchFamily="18" charset="0"/>
                <a:hlinkClick r:id="rId2"/>
              </a:rPr>
              <a:t>国家税务总局关于个人所得税若干政策问题的通知</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》（财税字〔</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1994</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020</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号）、《</a:t>
            </a:r>
            <a:r>
              <a:rPr lang="en-US" altLang="zh-CN" sz="2400" u="sng" kern="100" dirty="0" err="1">
                <a:solidFill>
                  <a:srgbClr val="0563C1"/>
                </a:solidFill>
                <a:effectLst/>
                <a:latin typeface="宋体" panose="02010600030101010101" pitchFamily="2" charset="-122"/>
                <a:ea typeface="等线" panose="02010600030101010101" pitchFamily="2" charset="-122"/>
                <a:cs typeface="Times New Roman" panose="02020603050405020304" pitchFamily="18" charset="0"/>
                <a:hlinkClick r:id="rId3"/>
              </a:rPr>
              <a:t>国家税务总局关于外籍个人取得有关补贴征免个人所得税执行问题的通知</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》（国税发〔</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1997</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54</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号）和《</a:t>
            </a:r>
            <a:r>
              <a:rPr lang="en-US" altLang="zh-CN" sz="2400" u="sng" kern="100" dirty="0" err="1">
                <a:solidFill>
                  <a:srgbClr val="0563C1"/>
                </a:solidFill>
                <a:effectLst/>
                <a:latin typeface="宋体" panose="02010600030101010101" pitchFamily="2" charset="-122"/>
                <a:ea typeface="等线" panose="02010600030101010101" pitchFamily="2" charset="-122"/>
                <a:cs typeface="Times New Roman" panose="02020603050405020304" pitchFamily="18" charset="0"/>
                <a:hlinkClick r:id="rId4"/>
              </a:rPr>
              <a:t>财政部</a:t>
            </a:r>
            <a:r>
              <a:rPr lang="en-US" altLang="zh-CN" sz="2400" u="sng" kern="100" dirty="0">
                <a:solidFill>
                  <a:srgbClr val="0563C1"/>
                </a:solidFill>
                <a:effectLst/>
                <a:latin typeface="宋体" panose="02010600030101010101" pitchFamily="2" charset="-122"/>
                <a:ea typeface="等线" panose="02010600030101010101" pitchFamily="2" charset="-122"/>
                <a:cs typeface="Times New Roman" panose="02020603050405020304" pitchFamily="18" charset="0"/>
                <a:hlinkClick r:id="rId4"/>
              </a:rPr>
              <a:t> </a:t>
            </a:r>
            <a:r>
              <a:rPr lang="en-US" altLang="zh-CN" sz="2400" u="sng" kern="100" dirty="0" err="1">
                <a:solidFill>
                  <a:srgbClr val="0563C1"/>
                </a:solidFill>
                <a:effectLst/>
                <a:latin typeface="宋体" panose="02010600030101010101" pitchFamily="2" charset="-122"/>
                <a:ea typeface="等线" panose="02010600030101010101" pitchFamily="2" charset="-122"/>
                <a:cs typeface="Times New Roman" panose="02020603050405020304" pitchFamily="18" charset="0"/>
                <a:hlinkClick r:id="rId4"/>
              </a:rPr>
              <a:t>国家税务总局关于外籍个人取得港澳地区住房等补贴征免个人所得税的通知</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》（财税〔</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2004</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29</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号）规定，享受住房补贴、语言训练费、子女教育费等津补贴免税优惠政策，但不得同时享受。外籍个人一经选择，在一个纳税年度内不得变更。</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执行期限：</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4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二、本公告执行至</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2027</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年</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12</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月</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31</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日。</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lnSpc>
                <a:spcPct val="150000"/>
              </a:lnSpc>
            </a:pP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60700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Righ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up)">
                                      <p:cBhvr>
                                        <p:cTn id="20" dur="500"/>
                                        <p:tgtEl>
                                          <p:spTgt spid="3">
                                            <p:txEl>
                                              <p:pRg st="3" end="3"/>
                                            </p:txEl>
                                          </p:spTgt>
                                        </p:tgtEl>
                                      </p:cBhvr>
                                    </p:animEffect>
                                  </p:childTnLst>
                                </p:cTn>
                              </p:par>
                              <p:par>
                                <p:cTn id="21" presetID="22" presetClass="entr" presetSubtype="1"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CB3B8628-9EEA-AFF5-D886-1DB3D70D6FE5}"/>
              </a:ext>
            </a:extLst>
          </p:cNvPr>
          <p:cNvSpPr txBox="1"/>
          <p:nvPr/>
        </p:nvSpPr>
        <p:spPr>
          <a:xfrm>
            <a:off x="1099458" y="1272745"/>
            <a:ext cx="9826689" cy="5022016"/>
          </a:xfrm>
          <a:prstGeom prst="rect">
            <a:avLst/>
          </a:prstGeom>
          <a:noFill/>
        </p:spPr>
        <p:txBody>
          <a:bodyPr wrap="square">
            <a:spAutoFit/>
          </a:bodyPr>
          <a:lstStyle/>
          <a:p>
            <a:pPr indent="304800" algn="just"/>
            <a:r>
              <a:rPr lang="en-US" altLang="zh-CN" sz="1800" kern="100" dirty="0">
                <a:effectLst/>
                <a:latin typeface="等线" panose="02010600030101010101" pitchFamily="2" charset="-122"/>
                <a:ea typeface="等线" panose="02010600030101010101" pitchFamily="2" charset="-122"/>
                <a:cs typeface="Times New Roman" panose="02020603050405020304" pitchFamily="18" charset="0"/>
              </a:rPr>
              <a:t>   </a:t>
            </a:r>
            <a:r>
              <a:rPr lang="en-US" altLang="zh-CN" sz="2400" b="1" kern="100" dirty="0">
                <a:effectLst/>
                <a:latin typeface="等线" panose="02010600030101010101" pitchFamily="2" charset="-122"/>
                <a:ea typeface="等线" panose="02010600030101010101" pitchFamily="2" charset="-122"/>
                <a:cs typeface="Times New Roman" panose="02020603050405020304" pitchFamily="18" charset="0"/>
              </a:rPr>
              <a:t>8</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、财政部</a:t>
            </a:r>
            <a:r>
              <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税务总局《</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关于延续实施粤港澳大湾区个人所得税优惠政策的通知</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》（财税〔</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2023</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34</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号）</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政策的主要内容：</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4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一、广东省、深圳市按内地与香港个人所得税税负差额，对在大湾区工作的境外（含港澳台，下同）高端人才和紧缺人才给予补贴，该补贴免征个人所得税。</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4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二、在大湾区工作的境外高端人才和紧缺人才的认定和补贴办法，按照广东省、深圳市的有关规定执行。</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4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三、本通知适用范围包括广东省广州市、深圳市、珠海市、佛山市、惠州市、东莞市、中山市、江门市和肇庆市等大湾区珠三角九市。</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执行期限：</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4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四、本通知执行至</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2027</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年</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12</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月</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31</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日。</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lnSpc>
                <a:spcPct val="150000"/>
              </a:lnSpc>
            </a:pP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069663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Right)">
                                      <p:cBhvr>
                                        <p:cTn id="15" dur="500"/>
                                        <p:tgtEl>
                                          <p:spTgt spid="3">
                                            <p:txEl>
                                              <p:pRg st="2" end="2"/>
                                            </p:txEl>
                                          </p:spTgt>
                                        </p:tgtEl>
                                      </p:cBhvr>
                                    </p:animEffect>
                                  </p:childTnLst>
                                </p:cTn>
                              </p:par>
                              <p:par>
                                <p:cTn id="16" presetID="18" presetClass="entr" presetSubtype="6"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trips(downRight)">
                                      <p:cBhvr>
                                        <p:cTn id="18" dur="500"/>
                                        <p:tgtEl>
                                          <p:spTgt spid="3">
                                            <p:txEl>
                                              <p:pRg st="3" end="3"/>
                                            </p:txEl>
                                          </p:spTgt>
                                        </p:tgtEl>
                                      </p:cBhvr>
                                    </p:animEffect>
                                  </p:childTnLst>
                                </p:cTn>
                              </p:par>
                              <p:par>
                                <p:cTn id="19" presetID="18" presetClass="entr" presetSubtype="6"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trips(downRight)">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up)">
                                      <p:cBhvr>
                                        <p:cTn id="26" dur="500"/>
                                        <p:tgtEl>
                                          <p:spTgt spid="3">
                                            <p:txEl>
                                              <p:pRg st="5" end="5"/>
                                            </p:txEl>
                                          </p:spTgt>
                                        </p:tgtEl>
                                      </p:cBhvr>
                                    </p:animEffect>
                                  </p:childTnLst>
                                </p:cTn>
                              </p:par>
                              <p:par>
                                <p:cTn id="27" presetID="22" presetClass="entr" presetSubtype="1"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up)">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CB3B8628-9EEA-AFF5-D886-1DB3D70D6FE5}"/>
              </a:ext>
            </a:extLst>
          </p:cNvPr>
          <p:cNvSpPr txBox="1"/>
          <p:nvPr/>
        </p:nvSpPr>
        <p:spPr>
          <a:xfrm>
            <a:off x="1099458" y="1272745"/>
            <a:ext cx="9826689" cy="4468018"/>
          </a:xfrm>
          <a:prstGeom prst="rect">
            <a:avLst/>
          </a:prstGeom>
          <a:noFill/>
        </p:spPr>
        <p:txBody>
          <a:bodyPr wrap="square">
            <a:spAutoFit/>
          </a:bodyPr>
          <a:lstStyle/>
          <a:p>
            <a:pPr indent="306070" algn="just">
              <a:lnSpc>
                <a:spcPct val="150000"/>
              </a:lnSpc>
            </a:pP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     </a:t>
            </a:r>
            <a:r>
              <a:rPr lang="en-US" altLang="zh-CN" sz="2400" b="1" kern="100" dirty="0">
                <a:effectLst/>
                <a:latin typeface="宋体" panose="02010600030101010101" pitchFamily="2" charset="-122"/>
                <a:ea typeface="宋体" panose="02010600030101010101" pitchFamily="2" charset="-122"/>
                <a:cs typeface="Times New Roman" panose="02020603050405020304" pitchFamily="18" charset="0"/>
              </a:rPr>
              <a:t>9</a:t>
            </a:r>
            <a:r>
              <a:rPr lang="zh-CN" altLang="en-US" sz="2400" kern="100" dirty="0">
                <a:effectLst/>
                <a:latin typeface="宋体" panose="02010600030101010101" pitchFamily="2" charset="-122"/>
                <a:ea typeface="宋体" panose="02010600030101010101" pitchFamily="2" charset="-122"/>
                <a:cs typeface="Times New Roman" panose="02020603050405020304" pitchFamily="18" charset="0"/>
              </a:rPr>
              <a:t>、财政部 税务总局</a:t>
            </a:r>
            <a:r>
              <a:rPr lang="en-US" altLang="zh-CN" sz="2400" b="1"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en-US" sz="2400" b="1" kern="100" dirty="0">
                <a:effectLst/>
                <a:latin typeface="宋体" panose="02010600030101010101" pitchFamily="2" charset="-122"/>
                <a:ea typeface="宋体" panose="02010600030101010101" pitchFamily="2" charset="-122"/>
                <a:cs typeface="Times New Roman" panose="02020603050405020304" pitchFamily="18" charset="0"/>
              </a:rPr>
              <a:t>关于延续实施远洋船员个人所得税政策的公告</a:t>
            </a:r>
            <a:r>
              <a:rPr lang="en-US" altLang="zh-CN" sz="2400" b="1"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en-US" sz="2400" kern="100" dirty="0">
                <a:effectLst/>
                <a:latin typeface="宋体" panose="02010600030101010101" pitchFamily="2" charset="-122"/>
                <a:ea typeface="宋体" panose="02010600030101010101" pitchFamily="2" charset="-122"/>
                <a:cs typeface="Times New Roman" panose="02020603050405020304" pitchFamily="18" charset="0"/>
              </a:rPr>
              <a:t>（财政部 税务总局公告</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2023</a:t>
            </a:r>
            <a:r>
              <a:rPr lang="zh-CN" altLang="en-US" sz="2400" kern="100" dirty="0">
                <a:effectLst/>
                <a:latin typeface="宋体" panose="02010600030101010101" pitchFamily="2" charset="-122"/>
                <a:ea typeface="宋体" panose="02010600030101010101" pitchFamily="2" charset="-122"/>
                <a:cs typeface="Times New Roman" panose="02020603050405020304" pitchFamily="18" charset="0"/>
              </a:rPr>
              <a:t>年第</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31</a:t>
            </a:r>
            <a:r>
              <a:rPr lang="zh-CN" altLang="en-US" sz="2400" kern="100" dirty="0">
                <a:effectLst/>
                <a:latin typeface="宋体" panose="02010600030101010101" pitchFamily="2" charset="-122"/>
                <a:ea typeface="宋体" panose="02010600030101010101" pitchFamily="2" charset="-122"/>
                <a:cs typeface="Times New Roman" panose="02020603050405020304" pitchFamily="18" charset="0"/>
              </a:rPr>
              <a:t>号）</a:t>
            </a:r>
          </a:p>
          <a:p>
            <a:pPr indent="306070" algn="just">
              <a:lnSpc>
                <a:spcPct val="150000"/>
              </a:lnSpc>
            </a:pPr>
            <a:r>
              <a:rPr lang="zh-CN" altLang="en-US" sz="2400"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en-US" sz="2400" b="1" kern="100" dirty="0">
                <a:effectLst/>
                <a:latin typeface="宋体" panose="02010600030101010101" pitchFamily="2" charset="-122"/>
                <a:ea typeface="宋体" panose="02010600030101010101" pitchFamily="2" charset="-122"/>
                <a:cs typeface="Times New Roman" panose="02020603050405020304" pitchFamily="18" charset="0"/>
              </a:rPr>
              <a:t>政策的主要内容：</a:t>
            </a:r>
          </a:p>
          <a:p>
            <a:pPr indent="306070" algn="just">
              <a:lnSpc>
                <a:spcPct val="150000"/>
              </a:lnSpc>
            </a:pPr>
            <a:r>
              <a:rPr lang="zh-CN" altLang="en-US" sz="2400" kern="100" dirty="0">
                <a:effectLst/>
                <a:latin typeface="宋体" panose="02010600030101010101" pitchFamily="2" charset="-122"/>
                <a:ea typeface="宋体" panose="02010600030101010101" pitchFamily="2" charset="-122"/>
                <a:cs typeface="Times New Roman" panose="02020603050405020304" pitchFamily="18" charset="0"/>
              </a:rPr>
              <a:t>    一、一个纳税年度内在船航行时间累计满</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183</a:t>
            </a:r>
            <a:r>
              <a:rPr lang="zh-CN" altLang="en-US" sz="2400" kern="100" dirty="0">
                <a:effectLst/>
                <a:latin typeface="宋体" panose="02010600030101010101" pitchFamily="2" charset="-122"/>
                <a:ea typeface="宋体" panose="02010600030101010101" pitchFamily="2" charset="-122"/>
                <a:cs typeface="Times New Roman" panose="02020603050405020304" pitchFamily="18" charset="0"/>
              </a:rPr>
              <a:t>天的远洋船员，其取得的工资薪金收入减按</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50%</a:t>
            </a:r>
            <a:r>
              <a:rPr lang="zh-CN" altLang="en-US" sz="2400" kern="100" dirty="0">
                <a:effectLst/>
                <a:latin typeface="宋体" panose="02010600030101010101" pitchFamily="2" charset="-122"/>
                <a:ea typeface="宋体" panose="02010600030101010101" pitchFamily="2" charset="-122"/>
                <a:cs typeface="Times New Roman" panose="02020603050405020304" pitchFamily="18" charset="0"/>
              </a:rPr>
              <a:t>计入应纳税所得额，依法缴纳个人所得税。</a:t>
            </a:r>
          </a:p>
          <a:p>
            <a:pPr indent="306070" algn="just">
              <a:lnSpc>
                <a:spcPct val="150000"/>
              </a:lnSpc>
            </a:pPr>
            <a:r>
              <a:rPr lang="zh-CN" altLang="en-US" sz="2400"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en-US" sz="2400" b="1" kern="100" dirty="0">
                <a:effectLst/>
                <a:latin typeface="宋体" panose="02010600030101010101" pitchFamily="2" charset="-122"/>
                <a:ea typeface="宋体" panose="02010600030101010101" pitchFamily="2" charset="-122"/>
                <a:cs typeface="Times New Roman" panose="02020603050405020304" pitchFamily="18" charset="0"/>
              </a:rPr>
              <a:t>执行期限：</a:t>
            </a:r>
          </a:p>
          <a:p>
            <a:pPr indent="306070" algn="just">
              <a:lnSpc>
                <a:spcPct val="150000"/>
              </a:lnSpc>
            </a:pPr>
            <a:r>
              <a:rPr lang="zh-CN" altLang="en-US" sz="2400" kern="100" dirty="0">
                <a:effectLst/>
                <a:latin typeface="宋体" panose="02010600030101010101" pitchFamily="2" charset="-122"/>
                <a:ea typeface="宋体" panose="02010600030101010101" pitchFamily="2" charset="-122"/>
                <a:cs typeface="Times New Roman" panose="02020603050405020304" pitchFamily="18" charset="0"/>
              </a:rPr>
              <a:t>    本公告执行至</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2027</a:t>
            </a:r>
            <a:r>
              <a:rPr lang="zh-CN" altLang="en-US" sz="2400" kern="100" dirty="0">
                <a:effectLst/>
                <a:latin typeface="宋体" panose="02010600030101010101" pitchFamily="2" charset="-122"/>
                <a:ea typeface="宋体" panose="02010600030101010101" pitchFamily="2" charset="-122"/>
                <a:cs typeface="Times New Roman" panose="02020603050405020304" pitchFamily="18" charset="0"/>
              </a:rPr>
              <a:t>年</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12</a:t>
            </a:r>
            <a:r>
              <a:rPr lang="zh-CN" altLang="en-US" sz="2400" kern="100" dirty="0">
                <a:effectLst/>
                <a:latin typeface="宋体" panose="02010600030101010101" pitchFamily="2" charset="-122"/>
                <a:ea typeface="宋体" panose="02010600030101010101" pitchFamily="2" charset="-122"/>
                <a:cs typeface="Times New Roman" panose="02020603050405020304" pitchFamily="18" charset="0"/>
              </a:rPr>
              <a:t>月</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31</a:t>
            </a:r>
            <a:r>
              <a:rPr lang="zh-CN" altLang="en-US" sz="2400" kern="100" dirty="0">
                <a:effectLst/>
                <a:latin typeface="宋体" panose="02010600030101010101" pitchFamily="2" charset="-122"/>
                <a:ea typeface="宋体" panose="02010600030101010101" pitchFamily="2" charset="-122"/>
                <a:cs typeface="Times New Roman" panose="02020603050405020304" pitchFamily="18" charset="0"/>
              </a:rPr>
              <a:t>日。</a:t>
            </a:r>
          </a:p>
          <a:p>
            <a:pPr indent="304800" algn="just">
              <a:lnSpc>
                <a:spcPct val="150000"/>
              </a:lnSpc>
            </a:pP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043981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Righ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up)">
                                      <p:cBhvr>
                                        <p:cTn id="20" dur="500"/>
                                        <p:tgtEl>
                                          <p:spTgt spid="3">
                                            <p:txEl>
                                              <p:pRg st="3" end="3"/>
                                            </p:txEl>
                                          </p:spTgt>
                                        </p:tgtEl>
                                      </p:cBhvr>
                                    </p:animEffect>
                                  </p:childTnLst>
                                </p:cTn>
                              </p:par>
                              <p:par>
                                <p:cTn id="21" presetID="22" presetClass="entr" presetSubtype="1"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CB3B8628-9EEA-AFF5-D886-1DB3D70D6FE5}"/>
              </a:ext>
            </a:extLst>
          </p:cNvPr>
          <p:cNvSpPr txBox="1"/>
          <p:nvPr/>
        </p:nvSpPr>
        <p:spPr>
          <a:xfrm>
            <a:off x="800878" y="1011488"/>
            <a:ext cx="10171922" cy="5156925"/>
          </a:xfrm>
          <a:prstGeom prst="rect">
            <a:avLst/>
          </a:prstGeom>
          <a:noFill/>
        </p:spPr>
        <p:txBody>
          <a:bodyPr wrap="square">
            <a:spAutoFit/>
          </a:bodyPr>
          <a:lstStyle/>
          <a:p>
            <a:pPr indent="304800" algn="just"/>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  </a:t>
            </a:r>
            <a:r>
              <a:rPr lang="en-US" altLang="zh-CN" sz="2000" b="1" kern="100" dirty="0">
                <a:effectLst/>
                <a:latin typeface="宋体" panose="02010600030101010101" pitchFamily="2" charset="-122"/>
                <a:ea typeface="宋体" panose="02010600030101010101" pitchFamily="2" charset="-122"/>
                <a:cs typeface="Times New Roman" panose="02020603050405020304" pitchFamily="18" charset="0"/>
              </a:rPr>
              <a:t>10</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、财政部 税务总局《</a:t>
            </a: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关于延续实施上市公司股权激励有关个人所得税政策的公告</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》（财政部 税务总局公告</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2023</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年第</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25</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号）</a:t>
            </a:r>
          </a:p>
          <a:p>
            <a:pPr indent="306070" algn="just"/>
            <a:r>
              <a:rPr lang="en-US" altLang="zh-CN" sz="2000" b="1"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政策的主要内容：</a:t>
            </a:r>
            <a:endPar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04800" algn="just"/>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一、居民个人取得股票期权、股票增值权、限制性股票、股权奖励等股权激励（以下简称股权激励），符合《</a:t>
            </a:r>
            <a:r>
              <a:rPr lang="en-US" altLang="zh-CN" sz="2000" u="sng" kern="100" dirty="0" err="1">
                <a:solidFill>
                  <a:srgbClr val="0563C1"/>
                </a:solidFill>
                <a:effectLst/>
                <a:latin typeface="宋体" panose="02010600030101010101" pitchFamily="2" charset="-122"/>
                <a:ea typeface="宋体" panose="02010600030101010101" pitchFamily="2" charset="-122"/>
                <a:cs typeface="Times New Roman" panose="02020603050405020304" pitchFamily="18" charset="0"/>
                <a:hlinkClick r:id="rId2"/>
              </a:rPr>
              <a:t>财政部</a:t>
            </a:r>
            <a:r>
              <a:rPr lang="en-US" altLang="zh-CN" sz="2000" u="sng" kern="100" dirty="0">
                <a:solidFill>
                  <a:srgbClr val="0563C1"/>
                </a:solidFill>
                <a:effectLst/>
                <a:latin typeface="宋体" panose="02010600030101010101" pitchFamily="2" charset="-122"/>
                <a:ea typeface="宋体" panose="02010600030101010101" pitchFamily="2" charset="-122"/>
                <a:cs typeface="Times New Roman" panose="02020603050405020304" pitchFamily="18" charset="0"/>
                <a:hlinkClick r:id="rId2"/>
              </a:rPr>
              <a:t> </a:t>
            </a:r>
            <a:r>
              <a:rPr lang="en-US" altLang="zh-CN" sz="2000" u="sng" kern="100" dirty="0" err="1">
                <a:solidFill>
                  <a:srgbClr val="0563C1"/>
                </a:solidFill>
                <a:effectLst/>
                <a:latin typeface="宋体" panose="02010600030101010101" pitchFamily="2" charset="-122"/>
                <a:ea typeface="宋体" panose="02010600030101010101" pitchFamily="2" charset="-122"/>
                <a:cs typeface="Times New Roman" panose="02020603050405020304" pitchFamily="18" charset="0"/>
                <a:hlinkClick r:id="rId2"/>
              </a:rPr>
              <a:t>国家税务总局关于个人股票期权所得征收个人所得税问题的通知</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》（财税〔</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2005</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35</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号）、《财政部 国家税务总局关于股票增值权所得和限制性股票所得征收个人所得税有关问题的通知》（财税〔</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2009</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5</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号）、《</a:t>
            </a:r>
            <a:r>
              <a:rPr lang="en-US" altLang="zh-CN" sz="2000" u="sng" kern="100" dirty="0" err="1">
                <a:solidFill>
                  <a:srgbClr val="0563C1"/>
                </a:solidFill>
                <a:effectLst/>
                <a:latin typeface="宋体" panose="02010600030101010101" pitchFamily="2" charset="-122"/>
                <a:ea typeface="宋体" panose="02010600030101010101" pitchFamily="2" charset="-122"/>
                <a:cs typeface="Times New Roman" panose="02020603050405020304" pitchFamily="18" charset="0"/>
                <a:hlinkClick r:id="rId3"/>
              </a:rPr>
              <a:t>财政部</a:t>
            </a:r>
            <a:r>
              <a:rPr lang="en-US" altLang="zh-CN" sz="2000" u="sng" kern="100" dirty="0">
                <a:solidFill>
                  <a:srgbClr val="0563C1"/>
                </a:solidFill>
                <a:effectLst/>
                <a:latin typeface="宋体" panose="02010600030101010101" pitchFamily="2" charset="-122"/>
                <a:ea typeface="宋体" panose="02010600030101010101" pitchFamily="2" charset="-122"/>
                <a:cs typeface="Times New Roman" panose="02020603050405020304" pitchFamily="18" charset="0"/>
                <a:hlinkClick r:id="rId3"/>
              </a:rPr>
              <a:t> </a:t>
            </a:r>
            <a:r>
              <a:rPr lang="en-US" altLang="zh-CN" sz="2000" u="sng" kern="100" dirty="0" err="1">
                <a:solidFill>
                  <a:srgbClr val="0563C1"/>
                </a:solidFill>
                <a:effectLst/>
                <a:latin typeface="宋体" panose="02010600030101010101" pitchFamily="2" charset="-122"/>
                <a:ea typeface="宋体" panose="02010600030101010101" pitchFamily="2" charset="-122"/>
                <a:cs typeface="Times New Roman" panose="02020603050405020304" pitchFamily="18" charset="0"/>
                <a:hlinkClick r:id="rId3"/>
              </a:rPr>
              <a:t>国家税务总局关于将国家自主创新示范区有关税收试点政策推广到全国范围实施的通知</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》（财税〔</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2015</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116</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号）第四条、《</a:t>
            </a:r>
            <a:r>
              <a:rPr lang="en-US" altLang="zh-CN" sz="2000" u="sng" kern="100" dirty="0" err="1">
                <a:solidFill>
                  <a:srgbClr val="0563C1"/>
                </a:solidFill>
                <a:effectLst/>
                <a:latin typeface="宋体" panose="02010600030101010101" pitchFamily="2" charset="-122"/>
                <a:ea typeface="宋体" panose="02010600030101010101" pitchFamily="2" charset="-122"/>
                <a:cs typeface="Times New Roman" panose="02020603050405020304" pitchFamily="18" charset="0"/>
                <a:hlinkClick r:id="rId4"/>
              </a:rPr>
              <a:t>财政部</a:t>
            </a:r>
            <a:r>
              <a:rPr lang="en-US" altLang="zh-CN" sz="2000" u="sng" kern="100" dirty="0">
                <a:solidFill>
                  <a:srgbClr val="0563C1"/>
                </a:solidFill>
                <a:effectLst/>
                <a:latin typeface="宋体" panose="02010600030101010101" pitchFamily="2" charset="-122"/>
                <a:ea typeface="宋体" panose="02010600030101010101" pitchFamily="2" charset="-122"/>
                <a:cs typeface="Times New Roman" panose="02020603050405020304" pitchFamily="18" charset="0"/>
                <a:hlinkClick r:id="rId4"/>
              </a:rPr>
              <a:t> </a:t>
            </a:r>
            <a:r>
              <a:rPr lang="en-US" altLang="zh-CN" sz="2000" u="sng" kern="100" dirty="0" err="1">
                <a:solidFill>
                  <a:srgbClr val="0563C1"/>
                </a:solidFill>
                <a:effectLst/>
                <a:latin typeface="宋体" panose="02010600030101010101" pitchFamily="2" charset="-122"/>
                <a:ea typeface="宋体" panose="02010600030101010101" pitchFamily="2" charset="-122"/>
                <a:cs typeface="Times New Roman" panose="02020603050405020304" pitchFamily="18" charset="0"/>
                <a:hlinkClick r:id="rId4"/>
              </a:rPr>
              <a:t>国家税务总局关于完善股权激励和技术入股有关所得税政策的通知</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》（财税〔</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2016</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101</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号）第四条第（一）项规定的相关条件的，不并入当年综合所得，全额单独适用综合所得税率表，计算纳税。</a:t>
            </a:r>
          </a:p>
          <a:p>
            <a:pPr indent="304800" algn="just"/>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二、居民个人一个纳税年度内取得两次以上（含两次）股权激励的，应合并按本公告第一条规定计算纳税。</a:t>
            </a:r>
          </a:p>
          <a:p>
            <a:pPr indent="306070" algn="just"/>
            <a:r>
              <a:rPr lang="en-US" altLang="zh-CN" sz="2000" b="1"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执行期限：</a:t>
            </a:r>
            <a:endPar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04800" algn="just"/>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三、本公告执行至</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2027</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年</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12</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月</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31</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日。</a:t>
            </a:r>
          </a:p>
          <a:p>
            <a:pPr indent="304800" algn="just">
              <a:lnSpc>
                <a:spcPct val="150000"/>
              </a:lnSpc>
            </a:pPr>
            <a:endParaRPr lang="zh-CN" altLang="zh-CN" sz="2300" kern="100" dirty="0">
              <a:effectLst/>
              <a:latin typeface="宋体" panose="02010600030101010101" pitchFamily="2" charset="-122"/>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014826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Right)">
                                      <p:cBhvr>
                                        <p:cTn id="15" dur="500"/>
                                        <p:tgtEl>
                                          <p:spTgt spid="3">
                                            <p:txEl>
                                              <p:pRg st="2" end="2"/>
                                            </p:txEl>
                                          </p:spTgt>
                                        </p:tgtEl>
                                      </p:cBhvr>
                                    </p:animEffect>
                                  </p:childTnLst>
                                </p:cTn>
                              </p:par>
                              <p:par>
                                <p:cTn id="16" presetID="18" presetClass="entr" presetSubtype="6"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trips(downRigh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
                                        <p:tgtEl>
                                          <p:spTgt spid="3">
                                            <p:txEl>
                                              <p:pRg st="4" end="4"/>
                                            </p:txEl>
                                          </p:spTgt>
                                        </p:tgtEl>
                                      </p:cBhvr>
                                    </p:animEffect>
                                  </p:childTnLst>
                                </p:cTn>
                              </p:par>
                              <p:par>
                                <p:cTn id="24" presetID="22" presetClass="entr" presetSubtype="1"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up)">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CB3B8628-9EEA-AFF5-D886-1DB3D70D6FE5}"/>
              </a:ext>
            </a:extLst>
          </p:cNvPr>
          <p:cNvSpPr txBox="1"/>
          <p:nvPr/>
        </p:nvSpPr>
        <p:spPr>
          <a:xfrm>
            <a:off x="800878" y="1011488"/>
            <a:ext cx="10171922" cy="5015797"/>
          </a:xfrm>
          <a:prstGeom prst="rect">
            <a:avLst/>
          </a:prstGeom>
          <a:noFill/>
        </p:spPr>
        <p:txBody>
          <a:bodyPr wrap="square">
            <a:spAutoFit/>
          </a:bodyPr>
          <a:lstStyle/>
          <a:p>
            <a:pPr indent="304800" algn="just">
              <a:lnSpc>
                <a:spcPct val="150000"/>
              </a:lnSpc>
            </a:pP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   </a:t>
            </a:r>
            <a:r>
              <a:rPr lang="en-US" altLang="zh-CN" sz="2400" b="1" kern="100" dirty="0">
                <a:effectLst/>
                <a:latin typeface="宋体" panose="02010600030101010101" pitchFamily="2" charset="-122"/>
                <a:ea typeface="宋体" panose="02010600030101010101" pitchFamily="2" charset="-122"/>
                <a:cs typeface="Times New Roman" panose="02020603050405020304" pitchFamily="18" charset="0"/>
              </a:rPr>
              <a:t>11</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、财政部 税务总局 中国证监会《</a:t>
            </a:r>
            <a:r>
              <a:rPr lang="zh-CN" altLang="zh-CN" sz="2400" b="1" kern="100" dirty="0">
                <a:effectLst/>
                <a:latin typeface="宋体" panose="02010600030101010101" pitchFamily="2" charset="-122"/>
                <a:ea typeface="宋体" panose="02010600030101010101" pitchFamily="2" charset="-122"/>
                <a:cs typeface="Times New Roman" panose="02020603050405020304" pitchFamily="18" charset="0"/>
              </a:rPr>
              <a:t>关于延续实施沪港、深港股票市场交易互联互通机制和内地与香港基金互认有关个人所得税政策的公告</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》（财政部 税务总局 中国证监会公告</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2023</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年第</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23</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号）</a:t>
            </a:r>
          </a:p>
          <a:p>
            <a:pPr indent="306070" algn="just">
              <a:lnSpc>
                <a:spcPct val="150000"/>
              </a:lnSpc>
            </a:pPr>
            <a:r>
              <a:rPr lang="en-US" altLang="zh-CN" sz="2400" b="1"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宋体" panose="02010600030101010101" pitchFamily="2" charset="-122"/>
                <a:ea typeface="宋体" panose="02010600030101010101" pitchFamily="2" charset="-122"/>
                <a:cs typeface="Times New Roman" panose="02020603050405020304" pitchFamily="18" charset="0"/>
              </a:rPr>
              <a:t>政策的主要内容：</a:t>
            </a:r>
            <a:endPar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04800" algn="just">
              <a:lnSpc>
                <a:spcPct val="150000"/>
              </a:lnSpc>
            </a:pP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一、对内地个人投资者通过沪港通、深港通投资香港联交所上市股票取得的转让差价所得和通过基金互认买卖香港基金份额取得的转让差价所得，继续暂免征收个人所得税。</a:t>
            </a:r>
          </a:p>
          <a:p>
            <a:pPr indent="306070" algn="just">
              <a:lnSpc>
                <a:spcPct val="150000"/>
              </a:lnSpc>
            </a:pPr>
            <a:r>
              <a:rPr lang="en-US" altLang="zh-CN" sz="2400" b="1"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宋体" panose="02010600030101010101" pitchFamily="2" charset="-122"/>
                <a:ea typeface="宋体" panose="02010600030101010101" pitchFamily="2" charset="-122"/>
                <a:cs typeface="Times New Roman" panose="02020603050405020304" pitchFamily="18" charset="0"/>
              </a:rPr>
              <a:t>执行期限：</a:t>
            </a:r>
            <a:endPar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04800" algn="just">
              <a:lnSpc>
                <a:spcPct val="150000"/>
              </a:lnSpc>
            </a:pP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二、本公告执行至</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2027</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年</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12</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月</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31</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日。</a:t>
            </a:r>
          </a:p>
        </p:txBody>
      </p:sp>
    </p:spTree>
    <p:extLst>
      <p:ext uri="{BB962C8B-B14F-4D97-AF65-F5344CB8AC3E}">
        <p14:creationId xmlns:p14="http://schemas.microsoft.com/office/powerpoint/2010/main" val="2135975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Righ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up)">
                                      <p:cBhvr>
                                        <p:cTn id="20" dur="500"/>
                                        <p:tgtEl>
                                          <p:spTgt spid="3">
                                            <p:txEl>
                                              <p:pRg st="3" end="3"/>
                                            </p:txEl>
                                          </p:spTgt>
                                        </p:tgtEl>
                                      </p:cBhvr>
                                    </p:animEffect>
                                  </p:childTnLst>
                                </p:cTn>
                              </p:par>
                              <p:par>
                                <p:cTn id="21" presetID="22" presetClass="entr" presetSubtype="1"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CB3B8628-9EEA-AFF5-D886-1DB3D70D6FE5}"/>
              </a:ext>
            </a:extLst>
          </p:cNvPr>
          <p:cNvSpPr txBox="1"/>
          <p:nvPr/>
        </p:nvSpPr>
        <p:spPr>
          <a:xfrm>
            <a:off x="832758" y="1210123"/>
            <a:ext cx="9878786" cy="4437753"/>
          </a:xfrm>
          <a:prstGeom prst="rect">
            <a:avLst/>
          </a:prstGeom>
          <a:noFill/>
        </p:spPr>
        <p:txBody>
          <a:bodyPr wrap="square">
            <a:spAutoFit/>
          </a:bodyPr>
          <a:lstStyle/>
          <a:p>
            <a:pPr indent="304800" algn="just">
              <a:lnSpc>
                <a:spcPct val="150000"/>
              </a:lnSpc>
            </a:pPr>
            <a:r>
              <a:rPr lang="en-US" altLang="zh-CN" sz="1800" kern="100" dirty="0">
                <a:effectLst/>
                <a:latin typeface="等线" panose="02010600030101010101" pitchFamily="2" charset="-122"/>
                <a:ea typeface="宋体" panose="02010600030101010101" pitchFamily="2" charset="-122"/>
                <a:cs typeface="Times New Roman" panose="02020603050405020304" pitchFamily="18" charset="0"/>
              </a:rPr>
              <a:t>     </a:t>
            </a:r>
            <a:r>
              <a:rPr lang="en-US" altLang="zh-CN" sz="2400" b="1" kern="100" dirty="0">
                <a:effectLst/>
                <a:latin typeface="宋体" panose="02010600030101010101" pitchFamily="2" charset="-122"/>
                <a:ea typeface="宋体" panose="02010600030101010101" pitchFamily="2" charset="-122"/>
                <a:cs typeface="Times New Roman" panose="02020603050405020304" pitchFamily="18" charset="0"/>
              </a:rPr>
              <a:t>12</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、财政部 税务总局 中国证监会《</a:t>
            </a:r>
            <a:r>
              <a:rPr lang="zh-CN" altLang="zh-CN" sz="2400" b="1" kern="100" dirty="0">
                <a:effectLst/>
                <a:latin typeface="宋体" panose="02010600030101010101" pitchFamily="2" charset="-122"/>
                <a:ea typeface="宋体" panose="02010600030101010101" pitchFamily="2" charset="-122"/>
                <a:cs typeface="Times New Roman" panose="02020603050405020304" pitchFamily="18" charset="0"/>
              </a:rPr>
              <a:t>关于延续实施支持原油等货物期货市场对外开放个人所得税政策的公告</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》（财政部 税务总局 中国证监会公告</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2023</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年第</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26</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号）</a:t>
            </a:r>
          </a:p>
          <a:p>
            <a:pPr indent="306070" algn="just">
              <a:lnSpc>
                <a:spcPct val="150000"/>
              </a:lnSpc>
            </a:pPr>
            <a:r>
              <a:rPr lang="en-US" altLang="zh-CN" sz="2400" b="1"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宋体" panose="02010600030101010101" pitchFamily="2" charset="-122"/>
                <a:ea typeface="宋体" panose="02010600030101010101" pitchFamily="2" charset="-122"/>
                <a:cs typeface="Times New Roman" panose="02020603050405020304" pitchFamily="18" charset="0"/>
              </a:rPr>
              <a:t>政策的主要内容：</a:t>
            </a:r>
            <a:endPar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04800" algn="just">
              <a:lnSpc>
                <a:spcPct val="150000"/>
              </a:lnSpc>
            </a:pP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对境外个人投资者投资经国务院批准对外开放的中国境内原油等货物期货品种取得的所得，暂免征收个人所得税。</a:t>
            </a:r>
          </a:p>
          <a:p>
            <a:pPr indent="306070" algn="just">
              <a:lnSpc>
                <a:spcPct val="150000"/>
              </a:lnSpc>
            </a:pPr>
            <a:r>
              <a:rPr lang="en-US" altLang="zh-CN" sz="2400" b="1"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宋体" panose="02010600030101010101" pitchFamily="2" charset="-122"/>
                <a:ea typeface="宋体" panose="02010600030101010101" pitchFamily="2" charset="-122"/>
                <a:cs typeface="Times New Roman" panose="02020603050405020304" pitchFamily="18" charset="0"/>
              </a:rPr>
              <a:t>执行期限：</a:t>
            </a:r>
            <a:endPar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04800" algn="just">
              <a:lnSpc>
                <a:spcPct val="150000"/>
              </a:lnSpc>
            </a:pP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本公告执行至</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2027</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年</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12</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月</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31</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日。</a:t>
            </a:r>
          </a:p>
        </p:txBody>
      </p:sp>
    </p:spTree>
    <p:extLst>
      <p:ext uri="{BB962C8B-B14F-4D97-AF65-F5344CB8AC3E}">
        <p14:creationId xmlns:p14="http://schemas.microsoft.com/office/powerpoint/2010/main" val="648510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Righ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up)">
                                      <p:cBhvr>
                                        <p:cTn id="20" dur="500"/>
                                        <p:tgtEl>
                                          <p:spTgt spid="3">
                                            <p:txEl>
                                              <p:pRg st="3" end="3"/>
                                            </p:txEl>
                                          </p:spTgt>
                                        </p:tgtEl>
                                      </p:cBhvr>
                                    </p:animEffect>
                                  </p:childTnLst>
                                </p:cTn>
                              </p:par>
                              <p:par>
                                <p:cTn id="21" presetID="22" presetClass="entr" presetSubtype="1"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CB3B8628-9EEA-AFF5-D886-1DB3D70D6FE5}"/>
              </a:ext>
            </a:extLst>
          </p:cNvPr>
          <p:cNvSpPr txBox="1"/>
          <p:nvPr/>
        </p:nvSpPr>
        <p:spPr>
          <a:xfrm>
            <a:off x="991378" y="1434058"/>
            <a:ext cx="9197651" cy="3785652"/>
          </a:xfrm>
          <a:prstGeom prst="rect">
            <a:avLst/>
          </a:prstGeom>
          <a:noFill/>
        </p:spPr>
        <p:txBody>
          <a:bodyPr wrap="square">
            <a:spAutoFit/>
          </a:bodyPr>
          <a:lstStyle/>
          <a:p>
            <a:pPr indent="304800" algn="just"/>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  13</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、财政部 税务总局《</a:t>
            </a:r>
            <a:r>
              <a:rPr lang="zh-CN" altLang="zh-CN" sz="2400" b="1" kern="100" dirty="0">
                <a:effectLst/>
                <a:latin typeface="宋体" panose="02010600030101010101" pitchFamily="2" charset="-122"/>
                <a:ea typeface="宋体" panose="02010600030101010101" pitchFamily="2" charset="-122"/>
                <a:cs typeface="Times New Roman" panose="02020603050405020304" pitchFamily="18" charset="0"/>
              </a:rPr>
              <a:t>关于铁路债券利息收入所得税政策的公告</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》（财政部 税务总局公告</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2023</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年第</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64</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号）</a:t>
            </a:r>
          </a:p>
          <a:p>
            <a:pPr indent="306070" algn="just"/>
            <a:r>
              <a:rPr lang="en-US" altLang="zh-CN" sz="2400" b="1"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宋体" panose="02010600030101010101" pitchFamily="2" charset="-122"/>
                <a:ea typeface="宋体" panose="02010600030101010101" pitchFamily="2" charset="-122"/>
                <a:cs typeface="Times New Roman" panose="02020603050405020304" pitchFamily="18" charset="0"/>
              </a:rPr>
              <a:t>政策的主要内容：</a:t>
            </a:r>
            <a:endPar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04800" algn="just"/>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二、对个人投资者持有</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2024</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2027</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年发行的铁路债券取得的利息收入，减按</a:t>
            </a: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50%</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计入应纳税所得额计算征收个人所得税。税款由兑付机构在向个人投资者兑付利息时代扣代缴。</a:t>
            </a:r>
          </a:p>
          <a:p>
            <a:pPr indent="304800" algn="just"/>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rPr>
              <a:t>三、铁路债券是指以中国国家铁路集团有限公司为发行和偿还主体的债券，包括中国铁路建设债券、中期票据、短期融资券等债务融资工具。</a:t>
            </a:r>
          </a:p>
          <a:p>
            <a:pPr indent="306070" algn="just"/>
            <a:r>
              <a:rPr lang="en-US" altLang="zh-CN" sz="2400" b="1" kern="100" dirty="0">
                <a:effectLst/>
                <a:latin typeface="宋体" panose="02010600030101010101" pitchFamily="2" charset="-122"/>
                <a:ea typeface="宋体" panose="02010600030101010101" pitchFamily="2" charset="-122"/>
                <a:cs typeface="Times New Roman" panose="02020603050405020304" pitchFamily="18" charset="0"/>
              </a:rPr>
              <a:t>  </a:t>
            </a:r>
            <a:endPar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69758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Right)">
                                      <p:cBhvr>
                                        <p:cTn id="15" dur="500"/>
                                        <p:tgtEl>
                                          <p:spTgt spid="3">
                                            <p:txEl>
                                              <p:pRg st="2" end="2"/>
                                            </p:txEl>
                                          </p:spTgt>
                                        </p:tgtEl>
                                      </p:cBhvr>
                                    </p:animEffect>
                                  </p:childTnLst>
                                </p:cTn>
                              </p:par>
                              <p:par>
                                <p:cTn id="16" presetID="18" presetClass="entr" presetSubtype="6"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trips(downRigh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CB3B8628-9EEA-AFF5-D886-1DB3D70D6FE5}"/>
              </a:ext>
            </a:extLst>
          </p:cNvPr>
          <p:cNvSpPr txBox="1"/>
          <p:nvPr/>
        </p:nvSpPr>
        <p:spPr>
          <a:xfrm>
            <a:off x="1071465" y="1198100"/>
            <a:ext cx="10049069" cy="4461799"/>
          </a:xfrm>
          <a:prstGeom prst="rect">
            <a:avLst/>
          </a:prstGeom>
          <a:noFill/>
        </p:spPr>
        <p:txBody>
          <a:bodyPr wrap="square">
            <a:spAutoFit/>
          </a:bodyPr>
          <a:lstStyle/>
          <a:p>
            <a:pPr indent="306070" algn="just">
              <a:lnSpc>
                <a:spcPct val="150000"/>
              </a:lnSpc>
            </a:pPr>
            <a:r>
              <a:rPr lang="en-US" altLang="zh-CN" sz="2400" b="1" kern="100" dirty="0">
                <a:effectLst/>
                <a:latin typeface="等线" panose="02010600030101010101" pitchFamily="2" charset="-122"/>
                <a:ea typeface="等线" panose="02010600030101010101" pitchFamily="2" charset="-122"/>
                <a:cs typeface="Times New Roman" panose="02020603050405020304" pitchFamily="18" charset="0"/>
              </a:rPr>
              <a:t>    1</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国家税务总局《</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关于进一步落实支持个体工商户发展个人所得税优惠政策有关事项的公告</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》（国家税务总局公告</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2023</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年第</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12</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号）</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lnSpc>
                <a:spcPct val="150000"/>
              </a:lnSpc>
            </a:pPr>
            <a:r>
              <a:rPr lang="en-US"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政策的主要内容：</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lnSpc>
                <a:spcPct val="150000"/>
              </a:lnSpc>
            </a:pPr>
            <a:r>
              <a:rPr lang="en-US" altLang="zh-CN" sz="24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一、对个体工商户年应纳税所得额不超过</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200</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万元的部分，减半征收个人所得税。个体工商户在享受现行其他个人所得税优惠政策的基础上，可叠加享受本条优惠政策。个体工商户不区分征收方式，均可享受。</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lnSpc>
                <a:spcPct val="150000"/>
              </a:lnSpc>
            </a:pPr>
            <a:r>
              <a:rPr lang="en-US"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执行期限：</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lnSpc>
                <a:spcPct val="150000"/>
              </a:lnSpc>
            </a:pPr>
            <a:r>
              <a:rPr lang="en-US" altLang="zh-CN" sz="24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自</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2023</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年</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1</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月</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1</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日至</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2027</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年</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12</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月</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31</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日</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353739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Righ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up)">
                                      <p:cBhvr>
                                        <p:cTn id="20" dur="500"/>
                                        <p:tgtEl>
                                          <p:spTgt spid="3">
                                            <p:txEl>
                                              <p:pRg st="3" end="3"/>
                                            </p:txEl>
                                          </p:spTgt>
                                        </p:tgtEl>
                                      </p:cBhvr>
                                    </p:animEffect>
                                  </p:childTnLst>
                                </p:cTn>
                              </p:par>
                              <p:par>
                                <p:cTn id="21" presetID="22" presetClass="entr" presetSubtype="1"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CB3B8628-9EEA-AFF5-D886-1DB3D70D6FE5}"/>
              </a:ext>
            </a:extLst>
          </p:cNvPr>
          <p:cNvSpPr txBox="1"/>
          <p:nvPr/>
        </p:nvSpPr>
        <p:spPr>
          <a:xfrm>
            <a:off x="1099458" y="1272745"/>
            <a:ext cx="9826689" cy="5022016"/>
          </a:xfrm>
          <a:prstGeom prst="rect">
            <a:avLst/>
          </a:prstGeom>
          <a:noFill/>
        </p:spPr>
        <p:txBody>
          <a:bodyPr wrap="square">
            <a:spAutoFit/>
          </a:bodyPr>
          <a:lstStyle/>
          <a:p>
            <a:pPr indent="306070" algn="just"/>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    </a:t>
            </a:r>
            <a:r>
              <a:rPr lang="en-US" altLang="zh-CN" sz="2400" b="1" kern="100" dirty="0">
                <a:effectLst/>
                <a:latin typeface="等线" panose="02010600030101010101" pitchFamily="2" charset="-122"/>
                <a:ea typeface="等线" panose="02010600030101010101" pitchFamily="2" charset="-122"/>
                <a:cs typeface="Times New Roman" panose="02020603050405020304" pitchFamily="18" charset="0"/>
              </a:rPr>
              <a:t>2</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财政部</a:t>
            </a:r>
            <a:r>
              <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税务总局《</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关于延续实施全年一次性奖金个人所得税政策的公告</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》（财政部</a:t>
            </a:r>
            <a:r>
              <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税务总局公告</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2023</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年第</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30</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号）</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政策的主要内容：</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4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一、居民个人取得全年一次性奖金，符合《国家税务总局关于调整个人取得全年一次性奖金等计算征收个人所得税方法问题的通知》（国税发〔</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2005</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9</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号）规定的，不并入当年综合所得，以全年一次性奖金收入除以</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12</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个月得到的数额，按照本公告所附按月换算后的综合所得税率表，确定适用税率和速算扣除数，单独计算纳税。</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4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二、居民个人取得全年一次性奖金，也可以选择并入当年综合所得计算纳税。</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4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b="1" kern="100" dirty="0">
                <a:effectLst/>
                <a:latin typeface="等线" panose="02010600030101010101" pitchFamily="2" charset="-122"/>
                <a:ea typeface="宋体" panose="02010600030101010101" pitchFamily="2" charset="-122"/>
                <a:cs typeface="Times New Roman" panose="02020603050405020304" pitchFamily="18" charset="0"/>
              </a:rPr>
              <a:t>执行期限：</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4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三、本公告执行至</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2027</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年</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12</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月</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31</a:t>
            </a:r>
            <a:r>
              <a:rPr lang="zh-CN" altLang="zh-CN" sz="2400" kern="100" dirty="0">
                <a:effectLst/>
                <a:latin typeface="等线" panose="02010600030101010101" pitchFamily="2" charset="-122"/>
                <a:ea typeface="宋体" panose="02010600030101010101" pitchFamily="2" charset="-122"/>
                <a:cs typeface="Times New Roman" panose="02020603050405020304" pitchFamily="18" charset="0"/>
              </a:rPr>
              <a:t>日</a:t>
            </a:r>
            <a:r>
              <a:rPr lang="zh-CN" altLang="zh-CN" sz="1800" kern="100" dirty="0">
                <a:effectLst/>
                <a:latin typeface="等线" panose="02010600030101010101" pitchFamily="2" charset="-122"/>
                <a:ea typeface="宋体" panose="02010600030101010101" pitchFamily="2" charset="-122"/>
                <a:cs typeface="Times New Roman" panose="02020603050405020304" pitchFamily="18" charset="0"/>
              </a:rPr>
              <a:t>。</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lnSpc>
                <a:spcPct val="150000"/>
              </a:lnSpc>
            </a:pP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38537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Right)">
                                      <p:cBhvr>
                                        <p:cTn id="15" dur="500"/>
                                        <p:tgtEl>
                                          <p:spTgt spid="3">
                                            <p:txEl>
                                              <p:pRg st="2" end="2"/>
                                            </p:txEl>
                                          </p:spTgt>
                                        </p:tgtEl>
                                      </p:cBhvr>
                                    </p:animEffect>
                                  </p:childTnLst>
                                </p:cTn>
                              </p:par>
                              <p:par>
                                <p:cTn id="16" presetID="18" presetClass="entr" presetSubtype="6"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trips(downRigh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
                                        <p:tgtEl>
                                          <p:spTgt spid="3">
                                            <p:txEl>
                                              <p:pRg st="4" end="4"/>
                                            </p:txEl>
                                          </p:spTgt>
                                        </p:tgtEl>
                                      </p:cBhvr>
                                    </p:animEffect>
                                  </p:childTnLst>
                                </p:cTn>
                              </p:par>
                              <p:par>
                                <p:cTn id="24" presetID="22" presetClass="entr" presetSubtype="1"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up)">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CB3B8628-9EEA-AFF5-D886-1DB3D70D6FE5}"/>
              </a:ext>
            </a:extLst>
          </p:cNvPr>
          <p:cNvSpPr txBox="1"/>
          <p:nvPr/>
        </p:nvSpPr>
        <p:spPr>
          <a:xfrm>
            <a:off x="800878" y="1011488"/>
            <a:ext cx="10171922" cy="4810676"/>
          </a:xfrm>
          <a:prstGeom prst="rect">
            <a:avLst/>
          </a:prstGeom>
          <a:noFill/>
        </p:spPr>
        <p:txBody>
          <a:bodyPr wrap="square">
            <a:spAutoFit/>
          </a:bodyPr>
          <a:lstStyle/>
          <a:p>
            <a:pPr indent="304800" algn="just">
              <a:lnSpc>
                <a:spcPct val="150000"/>
              </a:lnSpc>
            </a:pPr>
            <a:r>
              <a:rPr lang="en-US" altLang="zh-CN" sz="2400" kern="100" dirty="0">
                <a:effectLst/>
                <a:latin typeface="宋体" panose="02010600030101010101" pitchFamily="2" charset="-122"/>
                <a:ea typeface="宋体" panose="02010600030101010101" pitchFamily="2" charset="-122"/>
                <a:cs typeface="Times New Roman" panose="02020603050405020304" pitchFamily="18" charset="0"/>
              </a:rPr>
              <a:t>  </a:t>
            </a:r>
            <a:r>
              <a:rPr lang="en-US" altLang="zh-CN" sz="2300" b="1" kern="100" dirty="0">
                <a:effectLst/>
                <a:latin typeface="宋体" panose="02010600030101010101" pitchFamily="2" charset="-122"/>
                <a:ea typeface="宋体" panose="02010600030101010101" pitchFamily="2" charset="-122"/>
                <a:cs typeface="Times New Roman" panose="02020603050405020304" pitchFamily="18" charset="0"/>
              </a:rPr>
              <a:t>3</a:t>
            </a:r>
            <a:r>
              <a:rPr lang="zh-CN" altLang="zh-CN" sz="2300" kern="100" dirty="0">
                <a:effectLst/>
                <a:latin typeface="宋体" panose="02010600030101010101" pitchFamily="2" charset="-122"/>
                <a:ea typeface="宋体" panose="02010600030101010101" pitchFamily="2" charset="-122"/>
                <a:cs typeface="Times New Roman" panose="02020603050405020304" pitchFamily="18" charset="0"/>
              </a:rPr>
              <a:t>、财政部 税务总局《</a:t>
            </a:r>
            <a:r>
              <a:rPr lang="zh-CN" altLang="zh-CN" sz="2300" b="1" kern="100" dirty="0">
                <a:effectLst/>
                <a:latin typeface="宋体" panose="02010600030101010101" pitchFamily="2" charset="-122"/>
                <a:ea typeface="宋体" panose="02010600030101010101" pitchFamily="2" charset="-122"/>
                <a:cs typeface="Times New Roman" panose="02020603050405020304" pitchFamily="18" charset="0"/>
              </a:rPr>
              <a:t>关于延续实施个人所得税综合所得汇算清缴有关政策的公告</a:t>
            </a:r>
            <a:r>
              <a:rPr lang="zh-CN" altLang="zh-CN" sz="2300" kern="100" dirty="0">
                <a:effectLst/>
                <a:latin typeface="宋体" panose="02010600030101010101" pitchFamily="2" charset="-122"/>
                <a:ea typeface="宋体" panose="02010600030101010101" pitchFamily="2" charset="-122"/>
                <a:cs typeface="Times New Roman" panose="02020603050405020304" pitchFamily="18" charset="0"/>
              </a:rPr>
              <a:t>》（财政部 税务总局公告</a:t>
            </a:r>
            <a:r>
              <a:rPr lang="en-US" altLang="zh-CN" sz="2300" kern="100" dirty="0">
                <a:effectLst/>
                <a:latin typeface="宋体" panose="02010600030101010101" pitchFamily="2" charset="-122"/>
                <a:ea typeface="宋体" panose="02010600030101010101" pitchFamily="2" charset="-122"/>
                <a:cs typeface="Times New Roman" panose="02020603050405020304" pitchFamily="18" charset="0"/>
              </a:rPr>
              <a:t>2023</a:t>
            </a:r>
            <a:r>
              <a:rPr lang="zh-CN" altLang="zh-CN" sz="2300" kern="100" dirty="0">
                <a:effectLst/>
                <a:latin typeface="宋体" panose="02010600030101010101" pitchFamily="2" charset="-122"/>
                <a:ea typeface="宋体" panose="02010600030101010101" pitchFamily="2" charset="-122"/>
                <a:cs typeface="Times New Roman" panose="02020603050405020304" pitchFamily="18" charset="0"/>
              </a:rPr>
              <a:t>年第</a:t>
            </a:r>
            <a:r>
              <a:rPr lang="en-US" altLang="zh-CN" sz="2300" kern="100" dirty="0">
                <a:effectLst/>
                <a:latin typeface="宋体" panose="02010600030101010101" pitchFamily="2" charset="-122"/>
                <a:ea typeface="宋体" panose="02010600030101010101" pitchFamily="2" charset="-122"/>
                <a:cs typeface="Times New Roman" panose="02020603050405020304" pitchFamily="18" charset="0"/>
              </a:rPr>
              <a:t>32</a:t>
            </a:r>
            <a:r>
              <a:rPr lang="zh-CN" altLang="zh-CN" sz="2300" kern="100" dirty="0">
                <a:effectLst/>
                <a:latin typeface="宋体" panose="02010600030101010101" pitchFamily="2" charset="-122"/>
                <a:ea typeface="宋体" panose="02010600030101010101" pitchFamily="2" charset="-122"/>
                <a:cs typeface="Times New Roman" panose="02020603050405020304" pitchFamily="18" charset="0"/>
              </a:rPr>
              <a:t>号）</a:t>
            </a:r>
          </a:p>
          <a:p>
            <a:pPr indent="306070" algn="just">
              <a:lnSpc>
                <a:spcPct val="150000"/>
              </a:lnSpc>
            </a:pPr>
            <a:r>
              <a:rPr lang="en-US" altLang="zh-CN" sz="2300" b="1"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300" b="1" kern="100" dirty="0">
                <a:effectLst/>
                <a:latin typeface="宋体" panose="02010600030101010101" pitchFamily="2" charset="-122"/>
                <a:ea typeface="宋体" panose="02010600030101010101" pitchFamily="2" charset="-122"/>
                <a:cs typeface="Times New Roman" panose="02020603050405020304" pitchFamily="18" charset="0"/>
              </a:rPr>
              <a:t>政策的主要内容：</a:t>
            </a:r>
            <a:endParaRPr lang="zh-CN" altLang="zh-CN" sz="23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04800" algn="just">
              <a:lnSpc>
                <a:spcPct val="150000"/>
              </a:lnSpc>
            </a:pPr>
            <a:r>
              <a:rPr lang="en-US" altLang="zh-CN" sz="2300"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300" kern="100" dirty="0">
                <a:effectLst/>
                <a:latin typeface="宋体" panose="02010600030101010101" pitchFamily="2" charset="-122"/>
                <a:ea typeface="宋体" panose="02010600030101010101" pitchFamily="2" charset="-122"/>
                <a:cs typeface="Times New Roman" panose="02020603050405020304" pitchFamily="18" charset="0"/>
              </a:rPr>
              <a:t>居民个人取得的综合所得，年度综合所得收入不超过</a:t>
            </a:r>
            <a:r>
              <a:rPr lang="en-US" altLang="zh-CN" sz="2300" kern="100" dirty="0">
                <a:effectLst/>
                <a:latin typeface="宋体" panose="02010600030101010101" pitchFamily="2" charset="-122"/>
                <a:ea typeface="宋体" panose="02010600030101010101" pitchFamily="2" charset="-122"/>
                <a:cs typeface="Times New Roman" panose="02020603050405020304" pitchFamily="18" charset="0"/>
              </a:rPr>
              <a:t>12</a:t>
            </a:r>
            <a:r>
              <a:rPr lang="zh-CN" altLang="zh-CN" sz="2300" kern="100" dirty="0">
                <a:effectLst/>
                <a:latin typeface="宋体" panose="02010600030101010101" pitchFamily="2" charset="-122"/>
                <a:ea typeface="宋体" panose="02010600030101010101" pitchFamily="2" charset="-122"/>
                <a:cs typeface="Times New Roman" panose="02020603050405020304" pitchFamily="18" charset="0"/>
              </a:rPr>
              <a:t>万元且需要汇算清缴补税的，或者年度汇算清缴补税金额不超过</a:t>
            </a:r>
            <a:r>
              <a:rPr lang="en-US" altLang="zh-CN" sz="2300" kern="100" dirty="0">
                <a:effectLst/>
                <a:latin typeface="宋体" panose="02010600030101010101" pitchFamily="2" charset="-122"/>
                <a:ea typeface="宋体" panose="02010600030101010101" pitchFamily="2" charset="-122"/>
                <a:cs typeface="Times New Roman" panose="02020603050405020304" pitchFamily="18" charset="0"/>
              </a:rPr>
              <a:t>400</a:t>
            </a:r>
            <a:r>
              <a:rPr lang="zh-CN" altLang="zh-CN" sz="2300" kern="100" dirty="0">
                <a:effectLst/>
                <a:latin typeface="宋体" panose="02010600030101010101" pitchFamily="2" charset="-122"/>
                <a:ea typeface="宋体" panose="02010600030101010101" pitchFamily="2" charset="-122"/>
                <a:cs typeface="Times New Roman" panose="02020603050405020304" pitchFamily="18" charset="0"/>
              </a:rPr>
              <a:t>元的，居民个人可免于办理个人所得税综合所得汇算清缴。居民个人取得综合所得时存在扣缴义务人未依法预扣预缴税款的情形除外。</a:t>
            </a:r>
          </a:p>
          <a:p>
            <a:pPr indent="306070" algn="just">
              <a:lnSpc>
                <a:spcPct val="150000"/>
              </a:lnSpc>
            </a:pPr>
            <a:r>
              <a:rPr lang="en-US" altLang="zh-CN" sz="2300" b="1"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300" b="1" kern="100" dirty="0">
                <a:effectLst/>
                <a:latin typeface="宋体" panose="02010600030101010101" pitchFamily="2" charset="-122"/>
                <a:ea typeface="宋体" panose="02010600030101010101" pitchFamily="2" charset="-122"/>
                <a:cs typeface="Times New Roman" panose="02020603050405020304" pitchFamily="18" charset="0"/>
              </a:rPr>
              <a:t>执行期限：</a:t>
            </a:r>
            <a:endParaRPr lang="zh-CN" altLang="zh-CN" sz="23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04800" algn="just">
              <a:lnSpc>
                <a:spcPct val="150000"/>
              </a:lnSpc>
            </a:pPr>
            <a:r>
              <a:rPr lang="en-US" altLang="zh-CN" sz="2300" kern="100" dirty="0">
                <a:effectLst/>
                <a:latin typeface="宋体" panose="02010600030101010101" pitchFamily="2" charset="-122"/>
                <a:ea typeface="宋体" panose="02010600030101010101" pitchFamily="2" charset="-122"/>
                <a:cs typeface="Times New Roman" panose="02020603050405020304" pitchFamily="18" charset="0"/>
              </a:rPr>
              <a:t>  2024</a:t>
            </a:r>
            <a:r>
              <a:rPr lang="zh-CN" altLang="zh-CN" sz="2300" kern="100" dirty="0">
                <a:effectLst/>
                <a:latin typeface="宋体" panose="02010600030101010101" pitchFamily="2" charset="-122"/>
                <a:ea typeface="宋体" panose="02010600030101010101" pitchFamily="2" charset="-122"/>
                <a:cs typeface="Times New Roman" panose="02020603050405020304" pitchFamily="18" charset="0"/>
              </a:rPr>
              <a:t>年</a:t>
            </a:r>
            <a:r>
              <a:rPr lang="en-US" altLang="zh-CN" sz="23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2300" kern="100" dirty="0">
                <a:effectLst/>
                <a:latin typeface="宋体" panose="02010600030101010101" pitchFamily="2" charset="-122"/>
                <a:ea typeface="宋体" panose="02010600030101010101" pitchFamily="2" charset="-122"/>
                <a:cs typeface="Times New Roman" panose="02020603050405020304" pitchFamily="18" charset="0"/>
              </a:rPr>
              <a:t>月</a:t>
            </a:r>
            <a:r>
              <a:rPr lang="en-US" altLang="zh-CN" sz="23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2300" kern="100" dirty="0">
                <a:effectLst/>
                <a:latin typeface="宋体" panose="02010600030101010101" pitchFamily="2" charset="-122"/>
                <a:ea typeface="宋体" panose="02010600030101010101" pitchFamily="2" charset="-122"/>
                <a:cs typeface="Times New Roman" panose="02020603050405020304" pitchFamily="18" charset="0"/>
              </a:rPr>
              <a:t>日至</a:t>
            </a:r>
            <a:r>
              <a:rPr lang="en-US" altLang="zh-CN" sz="2300" kern="100" dirty="0">
                <a:effectLst/>
                <a:latin typeface="宋体" panose="02010600030101010101" pitchFamily="2" charset="-122"/>
                <a:ea typeface="宋体" panose="02010600030101010101" pitchFamily="2" charset="-122"/>
                <a:cs typeface="Times New Roman" panose="02020603050405020304" pitchFamily="18" charset="0"/>
              </a:rPr>
              <a:t>2027</a:t>
            </a:r>
            <a:r>
              <a:rPr lang="zh-CN" altLang="zh-CN" sz="2300" kern="100" dirty="0">
                <a:effectLst/>
                <a:latin typeface="宋体" panose="02010600030101010101" pitchFamily="2" charset="-122"/>
                <a:ea typeface="宋体" panose="02010600030101010101" pitchFamily="2" charset="-122"/>
                <a:cs typeface="Times New Roman" panose="02020603050405020304" pitchFamily="18" charset="0"/>
              </a:rPr>
              <a:t>年</a:t>
            </a:r>
            <a:r>
              <a:rPr lang="en-US" altLang="zh-CN" sz="2300" kern="100" dirty="0">
                <a:effectLst/>
                <a:latin typeface="宋体" panose="02010600030101010101" pitchFamily="2" charset="-122"/>
                <a:ea typeface="宋体" panose="02010600030101010101" pitchFamily="2" charset="-122"/>
                <a:cs typeface="Times New Roman" panose="02020603050405020304" pitchFamily="18" charset="0"/>
              </a:rPr>
              <a:t>12</a:t>
            </a:r>
            <a:r>
              <a:rPr lang="zh-CN" altLang="zh-CN" sz="2300" kern="100" dirty="0">
                <a:effectLst/>
                <a:latin typeface="宋体" panose="02010600030101010101" pitchFamily="2" charset="-122"/>
                <a:ea typeface="宋体" panose="02010600030101010101" pitchFamily="2" charset="-122"/>
                <a:cs typeface="Times New Roman" panose="02020603050405020304" pitchFamily="18" charset="0"/>
              </a:rPr>
              <a:t>月</a:t>
            </a:r>
            <a:r>
              <a:rPr lang="en-US" altLang="zh-CN" sz="2300" kern="100" dirty="0">
                <a:effectLst/>
                <a:latin typeface="宋体" panose="02010600030101010101" pitchFamily="2" charset="-122"/>
                <a:ea typeface="宋体" panose="02010600030101010101" pitchFamily="2" charset="-122"/>
                <a:cs typeface="Times New Roman" panose="02020603050405020304" pitchFamily="18" charset="0"/>
              </a:rPr>
              <a:t>31</a:t>
            </a:r>
            <a:r>
              <a:rPr lang="zh-CN" altLang="zh-CN" sz="2300" kern="100" dirty="0">
                <a:effectLst/>
                <a:latin typeface="宋体" panose="02010600030101010101" pitchFamily="2" charset="-122"/>
                <a:ea typeface="宋体" panose="02010600030101010101" pitchFamily="2" charset="-122"/>
                <a:cs typeface="Times New Roman" panose="02020603050405020304" pitchFamily="18" charset="0"/>
              </a:rPr>
              <a:t>日</a:t>
            </a:r>
          </a:p>
        </p:txBody>
      </p:sp>
    </p:spTree>
    <p:extLst>
      <p:ext uri="{BB962C8B-B14F-4D97-AF65-F5344CB8AC3E}">
        <p14:creationId xmlns:p14="http://schemas.microsoft.com/office/powerpoint/2010/main" val="1466684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Righ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up)">
                                      <p:cBhvr>
                                        <p:cTn id="20" dur="500"/>
                                        <p:tgtEl>
                                          <p:spTgt spid="3">
                                            <p:txEl>
                                              <p:pRg st="3" end="3"/>
                                            </p:txEl>
                                          </p:spTgt>
                                        </p:tgtEl>
                                      </p:cBhvr>
                                    </p:animEffect>
                                  </p:childTnLst>
                                </p:cTn>
                              </p:par>
                              <p:par>
                                <p:cTn id="21" presetID="22" presetClass="entr" presetSubtype="1"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CB3B8628-9EEA-AFF5-D886-1DB3D70D6FE5}"/>
              </a:ext>
            </a:extLst>
          </p:cNvPr>
          <p:cNvSpPr txBox="1"/>
          <p:nvPr/>
        </p:nvSpPr>
        <p:spPr>
          <a:xfrm>
            <a:off x="954056" y="1163471"/>
            <a:ext cx="9440246" cy="5078313"/>
          </a:xfrm>
          <a:prstGeom prst="rect">
            <a:avLst/>
          </a:prstGeom>
          <a:noFill/>
        </p:spPr>
        <p:txBody>
          <a:bodyPr wrap="square">
            <a:spAutoFit/>
          </a:bodyPr>
          <a:lstStyle/>
          <a:p>
            <a:pPr indent="304800" algn="just">
              <a:lnSpc>
                <a:spcPct val="150000"/>
              </a:lnSpc>
            </a:pP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  </a:t>
            </a:r>
            <a:r>
              <a:rPr lang="en-US" altLang="zh-CN" sz="2000" b="1" kern="100" dirty="0">
                <a:effectLst/>
                <a:latin typeface="宋体" panose="02010600030101010101" pitchFamily="2" charset="-122"/>
                <a:ea typeface="宋体" panose="02010600030101010101" pitchFamily="2" charset="-122"/>
                <a:cs typeface="Times New Roman" panose="02020603050405020304" pitchFamily="18" charset="0"/>
              </a:rPr>
              <a:t>4</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、上海市财政局 国家税务总局上海市税务局 上海市退役军人事务局《</a:t>
            </a: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关于明确自主就业退役士兵创业就业税收政策有关税费扣减标准的公告</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》（沪财发〔</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2023</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9</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号）</a:t>
            </a:r>
          </a:p>
          <a:p>
            <a:pPr indent="306070" algn="just">
              <a:lnSpc>
                <a:spcPct val="150000"/>
              </a:lnSpc>
            </a:pPr>
            <a:r>
              <a:rPr lang="en-US" altLang="zh-CN" sz="2000" b="1"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政策的主要内容：</a:t>
            </a:r>
            <a:endPar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04800" algn="just">
              <a:lnSpc>
                <a:spcPct val="150000"/>
              </a:lnSpc>
            </a:pP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一、自主就业退役士兵从事个体经营的，自办理个体工商户登记当月起，在</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3</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年（</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36</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个月，下同）内按每户每年</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24000</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元为限额依次扣减其当年实际应缴纳的增值税、城市维护建设税、教育费附加、地方教育附加和个人所得税。</a:t>
            </a:r>
          </a:p>
          <a:p>
            <a:pPr indent="306070" algn="just">
              <a:lnSpc>
                <a:spcPct val="150000"/>
              </a:lnSpc>
            </a:pPr>
            <a:r>
              <a:rPr lang="en-US" altLang="zh-CN" sz="2000" b="1"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执行期限：</a:t>
            </a:r>
            <a:endPar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04800" algn="just">
              <a:lnSpc>
                <a:spcPct val="150000"/>
              </a:lnSpc>
            </a:pP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  2023</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年</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月</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日至</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2027</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年</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12</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月</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31</a:t>
            </a:r>
            <a:r>
              <a:rPr lang="zh-CN" altLang="zh-CN" sz="2000" kern="100" dirty="0" smtClean="0">
                <a:effectLst/>
                <a:latin typeface="宋体" panose="02010600030101010101" pitchFamily="2" charset="-122"/>
                <a:ea typeface="宋体" panose="02010600030101010101" pitchFamily="2" charset="-122"/>
                <a:cs typeface="Times New Roman" panose="02020603050405020304" pitchFamily="18" charset="0"/>
              </a:rPr>
              <a:t>日。</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纳税人在</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2027</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年</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12</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月</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31</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日享受本公告规定的税收优惠政策未满</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3</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年的，可继续享受至</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3</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年期满为止。</a:t>
            </a:r>
          </a:p>
          <a:p>
            <a:pPr indent="304800" algn="just"/>
            <a:endPar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321240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Righ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up)">
                                      <p:cBhvr>
                                        <p:cTn id="20" dur="500"/>
                                        <p:tgtEl>
                                          <p:spTgt spid="3">
                                            <p:txEl>
                                              <p:pRg st="3" end="3"/>
                                            </p:txEl>
                                          </p:spTgt>
                                        </p:tgtEl>
                                      </p:cBhvr>
                                    </p:animEffect>
                                  </p:childTnLst>
                                </p:cTn>
                              </p:par>
                              <p:par>
                                <p:cTn id="21" presetID="22" presetClass="entr" presetSubtype="1"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CB3B8628-9EEA-AFF5-D886-1DB3D70D6FE5}"/>
              </a:ext>
            </a:extLst>
          </p:cNvPr>
          <p:cNvSpPr txBox="1"/>
          <p:nvPr/>
        </p:nvSpPr>
        <p:spPr>
          <a:xfrm>
            <a:off x="972718" y="790247"/>
            <a:ext cx="9738825" cy="5539978"/>
          </a:xfrm>
          <a:prstGeom prst="rect">
            <a:avLst/>
          </a:prstGeom>
          <a:noFill/>
        </p:spPr>
        <p:txBody>
          <a:bodyPr wrap="square">
            <a:spAutoFit/>
          </a:bodyPr>
          <a:lstStyle/>
          <a:p>
            <a:pPr indent="304800" algn="just">
              <a:lnSpc>
                <a:spcPct val="150000"/>
              </a:lnSpc>
            </a:pP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  </a:t>
            </a:r>
            <a:r>
              <a:rPr lang="en-US" altLang="zh-CN" sz="2000" b="1" kern="100" dirty="0">
                <a:effectLst/>
                <a:latin typeface="宋体" panose="02010600030101010101" pitchFamily="2" charset="-122"/>
                <a:ea typeface="宋体" panose="02010600030101010101" pitchFamily="2" charset="-122"/>
                <a:cs typeface="Times New Roman" panose="02020603050405020304" pitchFamily="18" charset="0"/>
              </a:rPr>
              <a:t>5</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、财政部 税务总局 人力资源社会保障部 农业农村部《</a:t>
            </a: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关于进一步支持重点群体创业就业有关税收政策的公告</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》（财政部 税务总局 人力资源社会保障部 农业农村部公告</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2023</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年第</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15</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号）</a:t>
            </a:r>
          </a:p>
          <a:p>
            <a:pPr indent="306070" algn="just">
              <a:lnSpc>
                <a:spcPct val="150000"/>
              </a:lnSpc>
            </a:pPr>
            <a:r>
              <a:rPr lang="en-US" altLang="zh-CN" sz="2000" b="1"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政策的主要内容：</a:t>
            </a:r>
            <a:endPar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04800" algn="just">
              <a:lnSpc>
                <a:spcPct val="150000"/>
              </a:lnSpc>
            </a:pP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一、自</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2023</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年</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月</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日至</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2027</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年</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12</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月</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31</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日，脱贫人口持证人员，从事个体经营的，自办理个体工商户登记当月起，在</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3</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年（</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36</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个月，下同）内按每户每年</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20000</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元为限额依次扣减其当年实际应缴纳的增值税、城市维护建设税、教育费附加、地方教育附加和个人所得税。限额标准最高可上浮</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20%</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p>
          <a:p>
            <a:pPr indent="306070" algn="just">
              <a:lnSpc>
                <a:spcPct val="150000"/>
              </a:lnSpc>
            </a:pPr>
            <a:r>
              <a:rPr lang="en-US" altLang="zh-CN" sz="2000" b="1"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执行期限：</a:t>
            </a:r>
            <a:endPar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04800" algn="just">
              <a:lnSpc>
                <a:spcPct val="150000"/>
              </a:lnSpc>
            </a:pP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  2023</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年</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月</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日至</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2027</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年</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12</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月</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31</a:t>
            </a:r>
            <a:r>
              <a:rPr lang="zh-CN" altLang="zh-CN" sz="2000" kern="100" dirty="0" smtClean="0">
                <a:effectLst/>
                <a:latin typeface="宋体" panose="02010600030101010101" pitchFamily="2" charset="-122"/>
                <a:ea typeface="宋体" panose="02010600030101010101" pitchFamily="2" charset="-122"/>
                <a:cs typeface="Times New Roman" panose="02020603050405020304" pitchFamily="18" charset="0"/>
              </a:rPr>
              <a:t>日。</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纳税人在</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2027</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年</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12</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月</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31</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日享受本公告规定的税收优惠政策未满</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3</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年的，可继续享受至</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3</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年期满为止。</a:t>
            </a:r>
          </a:p>
          <a:p>
            <a:pPr indent="304800" algn="just"/>
            <a:endPar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898660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Righ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up)">
                                      <p:cBhvr>
                                        <p:cTn id="20" dur="500"/>
                                        <p:tgtEl>
                                          <p:spTgt spid="3">
                                            <p:txEl>
                                              <p:pRg st="3" end="3"/>
                                            </p:txEl>
                                          </p:spTgt>
                                        </p:tgtEl>
                                      </p:cBhvr>
                                    </p:animEffect>
                                  </p:childTnLst>
                                </p:cTn>
                              </p:par>
                              <p:par>
                                <p:cTn id="21" presetID="22" presetClass="entr" presetSubtype="1"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CB3B8628-9EEA-AFF5-D886-1DB3D70D6FE5}"/>
              </a:ext>
            </a:extLst>
          </p:cNvPr>
          <p:cNvSpPr txBox="1"/>
          <p:nvPr/>
        </p:nvSpPr>
        <p:spPr>
          <a:xfrm>
            <a:off x="800877" y="1011488"/>
            <a:ext cx="10619791" cy="5016758"/>
          </a:xfrm>
          <a:prstGeom prst="rect">
            <a:avLst/>
          </a:prstGeom>
          <a:noFill/>
        </p:spPr>
        <p:txBody>
          <a:bodyPr wrap="square">
            <a:spAutoFit/>
          </a:bodyPr>
          <a:lstStyle/>
          <a:p>
            <a:pPr indent="304800" algn="just"/>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   </a:t>
            </a:r>
            <a:r>
              <a:rPr lang="en-US" altLang="zh-CN" sz="2000" b="1" kern="100" dirty="0">
                <a:effectLst/>
                <a:latin typeface="等线" panose="02010600030101010101" pitchFamily="2" charset="-122"/>
                <a:ea typeface="等线" panose="02010600030101010101" pitchFamily="2" charset="-122"/>
                <a:cs typeface="Times New Roman" panose="02020603050405020304" pitchFamily="18" charset="0"/>
              </a:rPr>
              <a:t>6</a:t>
            </a:r>
            <a:r>
              <a:rPr lang="zh-CN" altLang="zh-CN" sz="2000" kern="100" dirty="0">
                <a:effectLst/>
                <a:latin typeface="等线" panose="02010600030101010101" pitchFamily="2" charset="-122"/>
                <a:ea typeface="宋体" panose="02010600030101010101" pitchFamily="2" charset="-122"/>
                <a:cs typeface="Times New Roman" panose="02020603050405020304" pitchFamily="18" charset="0"/>
              </a:rPr>
              <a:t>、财政部</a:t>
            </a:r>
            <a:r>
              <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rPr>
              <a:t> </a:t>
            </a:r>
            <a:r>
              <a:rPr lang="zh-CN" altLang="zh-CN" sz="2000" kern="100" dirty="0">
                <a:effectLst/>
                <a:latin typeface="等线" panose="02010600030101010101" pitchFamily="2" charset="-122"/>
                <a:ea typeface="宋体" panose="02010600030101010101" pitchFamily="2" charset="-122"/>
                <a:cs typeface="Times New Roman" panose="02020603050405020304" pitchFamily="18" charset="0"/>
              </a:rPr>
              <a:t>税务总局</a:t>
            </a:r>
            <a:r>
              <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rPr>
              <a:t> </a:t>
            </a:r>
            <a:r>
              <a:rPr lang="zh-CN" altLang="zh-CN" sz="2000" kern="100" dirty="0">
                <a:effectLst/>
                <a:latin typeface="等线" panose="02010600030101010101" pitchFamily="2" charset="-122"/>
                <a:ea typeface="宋体" panose="02010600030101010101" pitchFamily="2" charset="-122"/>
                <a:cs typeface="Times New Roman" panose="02020603050405020304" pitchFamily="18" charset="0"/>
              </a:rPr>
              <a:t>国家发展改革委</a:t>
            </a:r>
            <a:r>
              <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rPr>
              <a:t> </a:t>
            </a:r>
            <a:r>
              <a:rPr lang="zh-CN" altLang="zh-CN" sz="2000" kern="100" dirty="0">
                <a:effectLst/>
                <a:latin typeface="等线" panose="02010600030101010101" pitchFamily="2" charset="-122"/>
                <a:ea typeface="宋体" panose="02010600030101010101" pitchFamily="2" charset="-122"/>
                <a:cs typeface="Times New Roman" panose="02020603050405020304" pitchFamily="18" charset="0"/>
              </a:rPr>
              <a:t>中国证监会《</a:t>
            </a:r>
            <a:r>
              <a:rPr lang="zh-CN" altLang="zh-CN" sz="2000" b="1" kern="100" dirty="0">
                <a:effectLst/>
                <a:latin typeface="等线" panose="02010600030101010101" pitchFamily="2" charset="-122"/>
                <a:ea typeface="宋体" panose="02010600030101010101" pitchFamily="2" charset="-122"/>
                <a:cs typeface="Times New Roman" panose="02020603050405020304" pitchFamily="18" charset="0"/>
              </a:rPr>
              <a:t>关于延续实施创业投资企业个人合伙人所得税政策的公告</a:t>
            </a:r>
            <a:r>
              <a:rPr lang="zh-CN" altLang="zh-CN" sz="2000" kern="100" dirty="0">
                <a:effectLst/>
                <a:latin typeface="等线" panose="02010600030101010101" pitchFamily="2" charset="-122"/>
                <a:ea typeface="宋体" panose="02010600030101010101" pitchFamily="2" charset="-122"/>
                <a:cs typeface="Times New Roman" panose="02020603050405020304" pitchFamily="18" charset="0"/>
              </a:rPr>
              <a:t>》（财政部</a:t>
            </a:r>
            <a:r>
              <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rPr>
              <a:t> </a:t>
            </a:r>
            <a:r>
              <a:rPr lang="zh-CN" altLang="zh-CN" sz="2000" kern="100" dirty="0">
                <a:effectLst/>
                <a:latin typeface="等线" panose="02010600030101010101" pitchFamily="2" charset="-122"/>
                <a:ea typeface="宋体" panose="02010600030101010101" pitchFamily="2" charset="-122"/>
                <a:cs typeface="Times New Roman" panose="02020603050405020304" pitchFamily="18" charset="0"/>
              </a:rPr>
              <a:t>税务总局</a:t>
            </a:r>
            <a:r>
              <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rPr>
              <a:t> </a:t>
            </a:r>
            <a:r>
              <a:rPr lang="zh-CN" altLang="zh-CN" sz="2000" kern="100" dirty="0">
                <a:effectLst/>
                <a:latin typeface="等线" panose="02010600030101010101" pitchFamily="2" charset="-122"/>
                <a:ea typeface="宋体" panose="02010600030101010101" pitchFamily="2" charset="-122"/>
                <a:cs typeface="Times New Roman" panose="02020603050405020304" pitchFamily="18" charset="0"/>
              </a:rPr>
              <a:t>国家发展改革委</a:t>
            </a:r>
            <a:r>
              <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rPr>
              <a:t> </a:t>
            </a:r>
            <a:r>
              <a:rPr lang="zh-CN" altLang="zh-CN" sz="2000" kern="100" dirty="0">
                <a:effectLst/>
                <a:latin typeface="等线" panose="02010600030101010101" pitchFamily="2" charset="-122"/>
                <a:ea typeface="宋体" panose="02010600030101010101" pitchFamily="2" charset="-122"/>
                <a:cs typeface="Times New Roman" panose="02020603050405020304" pitchFamily="18" charset="0"/>
              </a:rPr>
              <a:t>中国证监会公告</a:t>
            </a:r>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2023</a:t>
            </a:r>
            <a:r>
              <a:rPr lang="zh-CN" altLang="zh-CN" sz="2000" kern="100" dirty="0">
                <a:effectLst/>
                <a:latin typeface="等线" panose="02010600030101010101" pitchFamily="2" charset="-122"/>
                <a:ea typeface="宋体" panose="02010600030101010101" pitchFamily="2" charset="-122"/>
                <a:cs typeface="Times New Roman" panose="02020603050405020304" pitchFamily="18" charset="0"/>
              </a:rPr>
              <a:t>年第</a:t>
            </a:r>
            <a:r>
              <a:rPr lang="en-US" altLang="zh-CN" sz="2000" kern="100" dirty="0">
                <a:effectLst/>
                <a:latin typeface="等线" panose="02010600030101010101" pitchFamily="2" charset="-122"/>
                <a:ea typeface="等线" panose="02010600030101010101" pitchFamily="2" charset="-122"/>
                <a:cs typeface="Times New Roman" panose="02020603050405020304" pitchFamily="18" charset="0"/>
              </a:rPr>
              <a:t>24</a:t>
            </a:r>
            <a:r>
              <a:rPr lang="zh-CN" altLang="zh-CN" sz="2000" kern="100" dirty="0">
                <a:effectLst/>
                <a:latin typeface="等线" panose="02010600030101010101" pitchFamily="2" charset="-122"/>
                <a:ea typeface="宋体" panose="02010600030101010101" pitchFamily="2" charset="-122"/>
                <a:cs typeface="Times New Roman" panose="02020603050405020304" pitchFamily="18" charset="0"/>
              </a:rPr>
              <a:t>号）</a:t>
            </a: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0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000" b="1" kern="100" dirty="0">
                <a:effectLst/>
                <a:latin typeface="等线" panose="02010600030101010101" pitchFamily="2" charset="-122"/>
                <a:ea typeface="宋体" panose="02010600030101010101" pitchFamily="2" charset="-122"/>
                <a:cs typeface="Times New Roman" panose="02020603050405020304" pitchFamily="18" charset="0"/>
              </a:rPr>
              <a:t>政策的主要内容：</a:t>
            </a: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spcAft>
                <a:spcPts val="0"/>
              </a:spcAft>
            </a:pPr>
            <a:r>
              <a:rPr lang="en-US" altLang="zh-CN" sz="2000" kern="100" dirty="0" smtClean="0">
                <a:latin typeface="等线" panose="02010600030101010101" pitchFamily="2" charset="-122"/>
                <a:ea typeface="等线" panose="02010600030101010101" pitchFamily="2" charset="-122"/>
                <a:cs typeface="Times New Roman" panose="02020603050405020304" pitchFamily="18" charset="0"/>
              </a:rPr>
              <a:t>        </a:t>
            </a:r>
            <a:r>
              <a:rPr lang="zh-CN" altLang="zh-CN" sz="2000" kern="100" dirty="0" smtClean="0">
                <a:latin typeface="等线" panose="02010600030101010101" pitchFamily="2" charset="-122"/>
                <a:ea typeface="等线" panose="02010600030101010101" pitchFamily="2" charset="-122"/>
                <a:cs typeface="Times New Roman" panose="02020603050405020304" pitchFamily="18" charset="0"/>
              </a:rPr>
              <a:t>一</a:t>
            </a: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、创投企业可以选择按单一投资基金核算或者按创投企业年度所得整体核算两种方式之一，对其个人合伙人来源于创投企业的所得计算个人所得税应纳税额</a:t>
            </a:r>
            <a:r>
              <a:rPr lang="zh-CN" altLang="zh-CN" sz="2000" kern="100" dirty="0" smtClean="0">
                <a:latin typeface="等线" panose="02010600030101010101" pitchFamily="2" charset="-122"/>
                <a:ea typeface="等线" panose="02010600030101010101" pitchFamily="2" charset="-122"/>
                <a:cs typeface="Times New Roman" panose="02020603050405020304" pitchFamily="18" charset="0"/>
              </a:rPr>
              <a:t>。</a:t>
            </a:r>
            <a:r>
              <a:rPr lang="en-US" altLang="zh-CN" sz="2000" kern="100" dirty="0">
                <a:latin typeface="等线" panose="02010600030101010101" pitchFamily="2" charset="-122"/>
                <a:ea typeface="等线" panose="02010600030101010101" pitchFamily="2" charset="-122"/>
                <a:cs typeface="Times New Roman" panose="02020603050405020304" pitchFamily="18" charset="0"/>
              </a:rPr>
              <a:t> </a:t>
            </a:r>
            <a:endParaRPr lang="zh-CN" altLang="zh-CN" sz="2000" kern="100" dirty="0">
              <a:latin typeface="等线" panose="02010600030101010101" pitchFamily="2" charset="-122"/>
              <a:ea typeface="等线" panose="02010600030101010101" pitchFamily="2" charset="-122"/>
              <a:cs typeface="Times New Roman" panose="02020603050405020304" pitchFamily="18" charset="0"/>
            </a:endParaRPr>
          </a:p>
          <a:p>
            <a:pPr algn="just">
              <a:spcAft>
                <a:spcPts val="0"/>
              </a:spcAft>
            </a:pP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　　</a:t>
            </a:r>
            <a:r>
              <a:rPr lang="zh-CN" altLang="zh-CN" sz="2000" kern="100" dirty="0" smtClean="0">
                <a:latin typeface="等线" panose="02010600030101010101" pitchFamily="2" charset="-122"/>
                <a:ea typeface="等线" panose="02010600030101010101" pitchFamily="2" charset="-122"/>
                <a:cs typeface="Times New Roman" panose="02020603050405020304" pitchFamily="18" charset="0"/>
              </a:rPr>
              <a:t>二</a:t>
            </a: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、创投企业选择按单一投资基金核算的，其个人合伙人从该基金应分得的股权转让所得和股息红利所得，按照</a:t>
            </a:r>
            <a:r>
              <a:rPr lang="en-US" altLang="zh-CN" sz="2000" kern="100" dirty="0">
                <a:latin typeface="等线" panose="02010600030101010101" pitchFamily="2" charset="-122"/>
                <a:ea typeface="等线" panose="02010600030101010101" pitchFamily="2" charset="-122"/>
                <a:cs typeface="Times New Roman" panose="02020603050405020304" pitchFamily="18" charset="0"/>
              </a:rPr>
              <a:t>20%</a:t>
            </a: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税率计算缴纳个人所得税</a:t>
            </a:r>
            <a:r>
              <a:rPr lang="zh-CN" altLang="zh-CN" sz="2000" kern="100" dirty="0" smtClean="0">
                <a:latin typeface="等线" panose="02010600030101010101" pitchFamily="2" charset="-122"/>
                <a:ea typeface="等线" panose="02010600030101010101" pitchFamily="2" charset="-122"/>
                <a:cs typeface="Times New Roman" panose="02020603050405020304" pitchFamily="18" charset="0"/>
              </a:rPr>
              <a:t>。</a:t>
            </a:r>
            <a:endParaRPr lang="zh-CN" altLang="zh-CN" sz="2000" kern="100" dirty="0">
              <a:latin typeface="等线" panose="02010600030101010101" pitchFamily="2" charset="-122"/>
              <a:ea typeface="等线" panose="02010600030101010101" pitchFamily="2" charset="-122"/>
              <a:cs typeface="Times New Roman" panose="02020603050405020304" pitchFamily="18" charset="0"/>
            </a:endParaRPr>
          </a:p>
          <a:p>
            <a:pPr algn="just">
              <a:spcAft>
                <a:spcPts val="0"/>
              </a:spcAft>
            </a:pP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　　创投企业选择按年度所得整体核算的，其个人合伙人应从创投企业取得的所得，按照“经营所得”项目、</a:t>
            </a:r>
            <a:r>
              <a:rPr lang="en-US" altLang="zh-CN" sz="2000" kern="100" dirty="0">
                <a:latin typeface="等线" panose="02010600030101010101" pitchFamily="2" charset="-122"/>
                <a:ea typeface="等线" panose="02010600030101010101" pitchFamily="2" charset="-122"/>
                <a:cs typeface="Times New Roman" panose="02020603050405020304" pitchFamily="18" charset="0"/>
              </a:rPr>
              <a:t>5%—35%</a:t>
            </a: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的超额累进税率计算缴纳个人所得税</a:t>
            </a:r>
            <a:r>
              <a:rPr lang="zh-CN" altLang="zh-CN" sz="2000" kern="100" dirty="0" smtClean="0">
                <a:latin typeface="等线" panose="02010600030101010101" pitchFamily="2" charset="-122"/>
                <a:ea typeface="等线" panose="02010600030101010101" pitchFamily="2" charset="-122"/>
                <a:cs typeface="Times New Roman" panose="02020603050405020304" pitchFamily="18" charset="0"/>
              </a:rPr>
              <a:t>。</a:t>
            </a:r>
            <a:r>
              <a:rPr lang="en-US" altLang="zh-CN" sz="2000" kern="100" dirty="0">
                <a:latin typeface="等线" panose="02010600030101010101" pitchFamily="2" charset="-122"/>
                <a:ea typeface="等线" panose="02010600030101010101" pitchFamily="2" charset="-122"/>
                <a:cs typeface="Times New Roman" panose="02020603050405020304" pitchFamily="18" charset="0"/>
              </a:rPr>
              <a:t> </a:t>
            </a:r>
            <a:endParaRPr lang="zh-CN" altLang="zh-CN" sz="2000" kern="100" dirty="0">
              <a:latin typeface="等线" panose="02010600030101010101" pitchFamily="2" charset="-122"/>
              <a:ea typeface="等线" panose="02010600030101010101" pitchFamily="2" charset="-122"/>
              <a:cs typeface="Times New Roman" panose="02020603050405020304" pitchFamily="18" charset="0"/>
            </a:endParaRPr>
          </a:p>
          <a:p>
            <a:pPr algn="just">
              <a:spcAft>
                <a:spcPts val="0"/>
              </a:spcAft>
            </a:pP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　　三、单一投资基金核算，是指单一投资基金（包括不以基金名义设立的创投企业）在一个纳税年度内从不同创业投资项目取得的股权转让所得和股息红利所得按下述方法分别核算纳税</a:t>
            </a:r>
            <a:r>
              <a:rPr lang="zh-CN" altLang="zh-CN" sz="2000" kern="100" dirty="0" smtClean="0">
                <a:latin typeface="等线" panose="02010600030101010101" pitchFamily="2" charset="-122"/>
                <a:ea typeface="等线" panose="02010600030101010101" pitchFamily="2" charset="-122"/>
                <a:cs typeface="Times New Roman" panose="02020603050405020304" pitchFamily="18" charset="0"/>
              </a:rPr>
              <a:t>：</a:t>
            </a:r>
            <a:endParaRPr lang="zh-CN" altLang="zh-CN" sz="2000" kern="100" dirty="0">
              <a:latin typeface="等线" panose="02010600030101010101" pitchFamily="2" charset="-122"/>
              <a:ea typeface="等线" panose="02010600030101010101" pitchFamily="2" charset="-122"/>
              <a:cs typeface="Times New Roman" panose="02020603050405020304" pitchFamily="18" charset="0"/>
            </a:endParaRPr>
          </a:p>
          <a:p>
            <a:pPr algn="just">
              <a:spcAft>
                <a:spcPts val="0"/>
              </a:spcAft>
            </a:pP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　　（一）股权转让所得。单个投资项目的股权转让所得，按年度股权转让收入扣除对应股权原值和转让环节合理费用后的余额计算，股权原值和转让环节合理费用的确定方法，参照股权转让所得个人所得税有关政策规定执行；单一投资基金的股权转让所得，按一个纳税年度内不同投资项目的所得和损失相互抵减后的余额计算，余额大于或等于零的，即确认为该基金的年度股权转让所得；余额小于零的，该基金年度股权转让所得按零计算且不能跨年结转。</a:t>
            </a: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260177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Right)">
                                      <p:cBhvr>
                                        <p:cTn id="22" dur="500"/>
                                        <p:tgtEl>
                                          <p:spTgt spid="3">
                                            <p:txEl>
                                              <p:pRg st="3" end="3"/>
                                            </p:txEl>
                                          </p:spTgt>
                                        </p:tgtEl>
                                      </p:cBhvr>
                                    </p:animEffect>
                                  </p:childTnLst>
                                </p:cTn>
                              </p:par>
                              <p:par>
                                <p:cTn id="23" presetID="18" presetClass="entr" presetSubtype="6"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strips(downRight)">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6"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strips(downRight)">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up)">
                                      <p:cBhvr>
                                        <p:cTn id="3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CB3B8628-9EEA-AFF5-D886-1DB3D70D6FE5}"/>
              </a:ext>
            </a:extLst>
          </p:cNvPr>
          <p:cNvSpPr txBox="1"/>
          <p:nvPr/>
        </p:nvSpPr>
        <p:spPr>
          <a:xfrm>
            <a:off x="800877" y="429582"/>
            <a:ext cx="10619791" cy="5632311"/>
          </a:xfrm>
          <a:prstGeom prst="rect">
            <a:avLst/>
          </a:prstGeom>
          <a:noFill/>
        </p:spPr>
        <p:txBody>
          <a:bodyPr wrap="square">
            <a:spAutoFit/>
          </a:bodyPr>
          <a:lstStyle/>
          <a:p>
            <a:pPr algn="just">
              <a:spcAft>
                <a:spcPts val="0"/>
              </a:spcAft>
            </a:pPr>
            <a:r>
              <a:rPr lang="en-US" altLang="zh-CN" sz="2000" kern="100" dirty="0" smtClean="0">
                <a:latin typeface="等线" panose="02010600030101010101" pitchFamily="2" charset="-122"/>
                <a:ea typeface="等线" panose="02010600030101010101" pitchFamily="2" charset="-122"/>
                <a:cs typeface="Times New Roman" panose="02020603050405020304" pitchFamily="18" charset="0"/>
              </a:rPr>
              <a:t>       </a:t>
            </a:r>
            <a:r>
              <a:rPr lang="zh-CN" altLang="zh-CN" sz="2000" kern="100" dirty="0" smtClean="0">
                <a:latin typeface="等线" panose="02010600030101010101" pitchFamily="2" charset="-122"/>
                <a:ea typeface="等线" panose="02010600030101010101" pitchFamily="2" charset="-122"/>
                <a:cs typeface="Times New Roman" panose="02020603050405020304" pitchFamily="18" charset="0"/>
              </a:rPr>
              <a:t>个人</a:t>
            </a: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合伙人按照其应从基金年度股权转让所得中分得的份额计算其应纳税额，并由创投企业在次年</a:t>
            </a:r>
            <a:r>
              <a:rPr lang="en-US" altLang="zh-CN" sz="2000" kern="100" dirty="0">
                <a:latin typeface="等线" panose="02010600030101010101" pitchFamily="2" charset="-122"/>
                <a:ea typeface="等线" panose="02010600030101010101" pitchFamily="2" charset="-122"/>
                <a:cs typeface="Times New Roman" panose="02020603050405020304" pitchFamily="18" charset="0"/>
              </a:rPr>
              <a:t>3</a:t>
            </a: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月</a:t>
            </a:r>
            <a:r>
              <a:rPr lang="en-US" altLang="zh-CN" sz="2000" kern="100" dirty="0">
                <a:latin typeface="等线" panose="02010600030101010101" pitchFamily="2" charset="-122"/>
                <a:ea typeface="等线" panose="02010600030101010101" pitchFamily="2" charset="-122"/>
                <a:cs typeface="Times New Roman" panose="02020603050405020304" pitchFamily="18" charset="0"/>
              </a:rPr>
              <a:t>31</a:t>
            </a: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日前代扣代缴个人所得税。如符合《财政部</a:t>
            </a:r>
            <a:r>
              <a:rPr lang="en-US" altLang="zh-CN" sz="2000" kern="100" dirty="0">
                <a:latin typeface="等线" panose="02010600030101010101" pitchFamily="2" charset="-122"/>
                <a:ea typeface="等线" panose="02010600030101010101" pitchFamily="2" charset="-122"/>
                <a:cs typeface="Times New Roman" panose="02020603050405020304" pitchFamily="18" charset="0"/>
              </a:rPr>
              <a:t> </a:t>
            </a: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税务总局关于创业投资企业和天使投资</a:t>
            </a:r>
            <a:r>
              <a:rPr lang="zh-CN" altLang="zh-CN" sz="2000" kern="100" dirty="0" smtClean="0">
                <a:latin typeface="等线" panose="02010600030101010101" pitchFamily="2" charset="-122"/>
                <a:ea typeface="等线" panose="02010600030101010101" pitchFamily="2" charset="-122"/>
                <a:cs typeface="Times New Roman" panose="02020603050405020304" pitchFamily="18" charset="0"/>
              </a:rPr>
              <a:t>个人有关</a:t>
            </a: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税收政策的通知》（财税〔</a:t>
            </a:r>
            <a:r>
              <a:rPr lang="en-US" altLang="zh-CN" sz="2000" kern="100" dirty="0">
                <a:latin typeface="等线" panose="02010600030101010101" pitchFamily="2" charset="-122"/>
                <a:ea typeface="等线" panose="02010600030101010101" pitchFamily="2" charset="-122"/>
                <a:cs typeface="Times New Roman" panose="02020603050405020304" pitchFamily="18" charset="0"/>
              </a:rPr>
              <a:t>2018</a:t>
            </a: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a:t>
            </a:r>
            <a:r>
              <a:rPr lang="en-US" altLang="zh-CN" sz="2000" kern="100" dirty="0">
                <a:latin typeface="等线" panose="02010600030101010101" pitchFamily="2" charset="-122"/>
                <a:ea typeface="等线" panose="02010600030101010101" pitchFamily="2" charset="-122"/>
                <a:cs typeface="Times New Roman" panose="02020603050405020304" pitchFamily="18" charset="0"/>
              </a:rPr>
              <a:t>55</a:t>
            </a: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号）规定条件的，创投企业个人合伙人可以按照被转让项目对应投资额的</a:t>
            </a:r>
            <a:r>
              <a:rPr lang="en-US" altLang="zh-CN" sz="2000" kern="100" dirty="0">
                <a:latin typeface="等线" panose="02010600030101010101" pitchFamily="2" charset="-122"/>
                <a:ea typeface="等线" panose="02010600030101010101" pitchFamily="2" charset="-122"/>
                <a:cs typeface="Times New Roman" panose="02020603050405020304" pitchFamily="18" charset="0"/>
              </a:rPr>
              <a:t>70%</a:t>
            </a: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抵扣其应从基金年度股权转让所得中分得的份额后再计算其应纳税额，当期不足抵扣的，不得向以后年度结转</a:t>
            </a:r>
            <a:r>
              <a:rPr lang="zh-CN" altLang="zh-CN" sz="2000" kern="100" dirty="0" smtClean="0">
                <a:latin typeface="等线" panose="02010600030101010101" pitchFamily="2" charset="-122"/>
                <a:ea typeface="等线" panose="02010600030101010101" pitchFamily="2" charset="-122"/>
                <a:cs typeface="Times New Roman" panose="02020603050405020304" pitchFamily="18" charset="0"/>
              </a:rPr>
              <a:t>。</a:t>
            </a:r>
            <a:r>
              <a:rPr lang="en-US" altLang="zh-CN" sz="2000" kern="100" dirty="0">
                <a:latin typeface="等线" panose="02010600030101010101" pitchFamily="2" charset="-122"/>
                <a:ea typeface="等线" panose="02010600030101010101" pitchFamily="2" charset="-122"/>
                <a:cs typeface="Times New Roman" panose="02020603050405020304" pitchFamily="18" charset="0"/>
              </a:rPr>
              <a:t> </a:t>
            </a:r>
            <a:endParaRPr lang="zh-CN" altLang="zh-CN" sz="2000" kern="100" dirty="0">
              <a:latin typeface="等线" panose="02010600030101010101" pitchFamily="2" charset="-122"/>
              <a:ea typeface="等线" panose="02010600030101010101" pitchFamily="2" charset="-122"/>
              <a:cs typeface="Times New Roman" panose="02020603050405020304" pitchFamily="18" charset="0"/>
            </a:endParaRPr>
          </a:p>
          <a:p>
            <a:pPr algn="just">
              <a:spcAft>
                <a:spcPts val="0"/>
              </a:spcAft>
            </a:pP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　</a:t>
            </a:r>
            <a:r>
              <a:rPr lang="en-US" altLang="zh-CN" sz="2000" kern="100" dirty="0" smtClean="0">
                <a:latin typeface="等线" panose="02010600030101010101" pitchFamily="2" charset="-122"/>
                <a:ea typeface="等线" panose="02010600030101010101" pitchFamily="2" charset="-122"/>
                <a:cs typeface="Times New Roman" panose="02020603050405020304" pitchFamily="18" charset="0"/>
              </a:rPr>
              <a:t> </a:t>
            </a:r>
            <a:r>
              <a:rPr lang="zh-CN" altLang="zh-CN" sz="2000" kern="100" dirty="0" smtClean="0">
                <a:latin typeface="等线" panose="02010600030101010101" pitchFamily="2" charset="-122"/>
                <a:ea typeface="等线" panose="02010600030101010101" pitchFamily="2" charset="-122"/>
                <a:cs typeface="Times New Roman" panose="02020603050405020304" pitchFamily="18" charset="0"/>
              </a:rPr>
              <a:t>（</a:t>
            </a: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二）股息红利所得。单一投资基金的股息红利所得，以其来源于所投资项目分配的股息、红利收入</a:t>
            </a:r>
            <a:r>
              <a:rPr lang="zh-CN" altLang="zh-CN" sz="2000" kern="100" dirty="0" smtClean="0">
                <a:latin typeface="等线" panose="02010600030101010101" pitchFamily="2" charset="-122"/>
                <a:ea typeface="等线" panose="02010600030101010101" pitchFamily="2" charset="-122"/>
                <a:cs typeface="Times New Roman" panose="02020603050405020304" pitchFamily="18" charset="0"/>
              </a:rPr>
              <a:t>以及其</a:t>
            </a: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他固定收益类证券等收入的全额计算</a:t>
            </a:r>
            <a:r>
              <a:rPr lang="zh-CN" altLang="zh-CN" sz="2000" kern="100" dirty="0" smtClean="0">
                <a:latin typeface="等线" panose="02010600030101010101" pitchFamily="2" charset="-122"/>
                <a:ea typeface="等线" panose="02010600030101010101" pitchFamily="2" charset="-122"/>
                <a:cs typeface="Times New Roman" panose="02020603050405020304" pitchFamily="18" charset="0"/>
              </a:rPr>
              <a:t>。</a:t>
            </a:r>
            <a:endParaRPr lang="zh-CN" altLang="zh-CN" sz="2000" kern="100" dirty="0">
              <a:latin typeface="等线" panose="02010600030101010101" pitchFamily="2" charset="-122"/>
              <a:ea typeface="等线" panose="02010600030101010101" pitchFamily="2" charset="-122"/>
              <a:cs typeface="Times New Roman" panose="02020603050405020304" pitchFamily="18" charset="0"/>
            </a:endParaRPr>
          </a:p>
          <a:p>
            <a:pPr algn="just">
              <a:spcAft>
                <a:spcPts val="0"/>
              </a:spcAft>
            </a:pP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　　个人合伙人按照其应从基金股息红利所得中分得的份额计算其应纳税额，并由创投企业按次代扣代缴个人所得税</a:t>
            </a:r>
            <a:r>
              <a:rPr lang="zh-CN" altLang="zh-CN" sz="2000" kern="100" dirty="0" smtClean="0">
                <a:latin typeface="等线" panose="02010600030101010101" pitchFamily="2" charset="-122"/>
                <a:ea typeface="等线" panose="02010600030101010101" pitchFamily="2" charset="-122"/>
                <a:cs typeface="Times New Roman" panose="02020603050405020304" pitchFamily="18" charset="0"/>
              </a:rPr>
              <a:t>。</a:t>
            </a:r>
            <a:endParaRPr lang="zh-CN" altLang="zh-CN" sz="2000" kern="100" dirty="0">
              <a:latin typeface="等线" panose="02010600030101010101" pitchFamily="2" charset="-122"/>
              <a:ea typeface="等线" panose="02010600030101010101" pitchFamily="2" charset="-122"/>
              <a:cs typeface="Times New Roman" panose="02020603050405020304" pitchFamily="18" charset="0"/>
            </a:endParaRPr>
          </a:p>
          <a:p>
            <a:pPr algn="just">
              <a:spcAft>
                <a:spcPts val="0"/>
              </a:spcAft>
            </a:pP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　</a:t>
            </a:r>
            <a:r>
              <a:rPr lang="en-US" altLang="zh-CN" sz="2000" kern="100" dirty="0" smtClean="0">
                <a:latin typeface="等线" panose="02010600030101010101" pitchFamily="2" charset="-122"/>
                <a:ea typeface="等线" panose="02010600030101010101" pitchFamily="2" charset="-122"/>
                <a:cs typeface="Times New Roman" panose="02020603050405020304" pitchFamily="18" charset="0"/>
              </a:rPr>
              <a:t> </a:t>
            </a:r>
            <a:r>
              <a:rPr lang="zh-CN" altLang="zh-CN" sz="2000" kern="100" dirty="0" smtClean="0">
                <a:latin typeface="等线" panose="02010600030101010101" pitchFamily="2" charset="-122"/>
                <a:ea typeface="等线" panose="02010600030101010101" pitchFamily="2" charset="-122"/>
                <a:cs typeface="Times New Roman" panose="02020603050405020304" pitchFamily="18" charset="0"/>
              </a:rPr>
              <a:t>（</a:t>
            </a: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三）除前述可以扣除的成本、费用之外，单一投资基金发生的包括投资基金管理人的管理费和业绩报酬在内的其他支出，不得在核算时扣除</a:t>
            </a:r>
            <a:r>
              <a:rPr lang="zh-CN" altLang="zh-CN" sz="2000" kern="100" dirty="0" smtClean="0">
                <a:latin typeface="等线" panose="02010600030101010101" pitchFamily="2" charset="-122"/>
                <a:ea typeface="等线" panose="02010600030101010101" pitchFamily="2" charset="-122"/>
                <a:cs typeface="Times New Roman" panose="02020603050405020304" pitchFamily="18" charset="0"/>
              </a:rPr>
              <a:t>。</a:t>
            </a:r>
            <a:endParaRPr lang="zh-CN" altLang="zh-CN" sz="2000" kern="100" dirty="0">
              <a:latin typeface="等线" panose="02010600030101010101" pitchFamily="2" charset="-122"/>
              <a:ea typeface="等线" panose="02010600030101010101" pitchFamily="2" charset="-122"/>
              <a:cs typeface="Times New Roman" panose="02020603050405020304" pitchFamily="18" charset="0"/>
            </a:endParaRPr>
          </a:p>
          <a:p>
            <a:pPr algn="just">
              <a:spcAft>
                <a:spcPts val="0"/>
              </a:spcAft>
            </a:pP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　　本条规定的单一投资基金核算方法仅适用于计算创投企业个人合伙人的应纳税额</a:t>
            </a:r>
            <a:r>
              <a:rPr lang="zh-CN" altLang="zh-CN" sz="2000" kern="100" dirty="0" smtClean="0">
                <a:latin typeface="等线" panose="02010600030101010101" pitchFamily="2" charset="-122"/>
                <a:ea typeface="等线" panose="02010600030101010101" pitchFamily="2" charset="-122"/>
                <a:cs typeface="Times New Roman" panose="02020603050405020304" pitchFamily="18" charset="0"/>
              </a:rPr>
              <a:t>。</a:t>
            </a:r>
            <a:endParaRPr lang="en-US" altLang="zh-CN" sz="2000" kern="100" dirty="0" smtClean="0">
              <a:latin typeface="等线" panose="02010600030101010101" pitchFamily="2" charset="-122"/>
              <a:ea typeface="等线" panose="02010600030101010101" pitchFamily="2" charset="-122"/>
              <a:cs typeface="Times New Roman" panose="02020603050405020304" pitchFamily="18" charset="0"/>
            </a:endParaRPr>
          </a:p>
          <a:p>
            <a:pPr algn="just">
              <a:spcAft>
                <a:spcPts val="0"/>
              </a:spcAft>
            </a:pPr>
            <a:r>
              <a:rPr lang="en-US" altLang="zh-CN" sz="2000" dirty="0" smtClean="0">
                <a:ea typeface="等线" panose="02010600030101010101" pitchFamily="2" charset="-122"/>
                <a:cs typeface="Times New Roman" panose="02020603050405020304" pitchFamily="18" charset="0"/>
              </a:rPr>
              <a:t>          </a:t>
            </a:r>
            <a:r>
              <a:rPr lang="zh-CN" altLang="zh-CN" sz="2000" dirty="0" smtClean="0">
                <a:ea typeface="等线" panose="02010600030101010101" pitchFamily="2" charset="-122"/>
                <a:cs typeface="Times New Roman" panose="02020603050405020304" pitchFamily="18" charset="0"/>
              </a:rPr>
              <a:t>四</a:t>
            </a:r>
            <a:r>
              <a:rPr lang="zh-CN" altLang="zh-CN" sz="2000" dirty="0">
                <a:ea typeface="等线" panose="02010600030101010101" pitchFamily="2" charset="-122"/>
                <a:cs typeface="Times New Roman" panose="02020603050405020304" pitchFamily="18" charset="0"/>
              </a:rPr>
              <a:t>、创投企业年度所得整体核算，是指将创投企业以每一纳税年度的收入总额减除成本、费用以及损失后，计算应分配给个人合伙人的所得。如符合《财政部</a:t>
            </a:r>
            <a:r>
              <a:rPr lang="en-US" altLang="zh-CN" sz="2000" dirty="0">
                <a:ea typeface="等线" panose="02010600030101010101" pitchFamily="2" charset="-122"/>
                <a:cs typeface="Times New Roman" panose="02020603050405020304" pitchFamily="18" charset="0"/>
              </a:rPr>
              <a:t> </a:t>
            </a:r>
            <a:r>
              <a:rPr lang="zh-CN" altLang="zh-CN" sz="2000" dirty="0">
                <a:ea typeface="等线" panose="02010600030101010101" pitchFamily="2" charset="-122"/>
                <a:cs typeface="Times New Roman" panose="02020603050405020304" pitchFamily="18" charset="0"/>
              </a:rPr>
              <a:t>税务总局关于创业投资企业和天使投资个人有关税收政策的通知》（财税〔</a:t>
            </a:r>
            <a:r>
              <a:rPr lang="en-US" altLang="zh-CN" sz="2000" dirty="0">
                <a:ea typeface="等线" panose="02010600030101010101" pitchFamily="2" charset="-122"/>
                <a:cs typeface="Times New Roman" panose="02020603050405020304" pitchFamily="18" charset="0"/>
              </a:rPr>
              <a:t>2018</a:t>
            </a:r>
            <a:r>
              <a:rPr lang="zh-CN" altLang="zh-CN" sz="2000" dirty="0">
                <a:ea typeface="等线" panose="02010600030101010101" pitchFamily="2" charset="-122"/>
                <a:cs typeface="Times New Roman" panose="02020603050405020304" pitchFamily="18" charset="0"/>
              </a:rPr>
              <a:t>〕</a:t>
            </a:r>
            <a:r>
              <a:rPr lang="en-US" altLang="zh-CN" sz="2000" dirty="0">
                <a:ea typeface="等线" panose="02010600030101010101" pitchFamily="2" charset="-122"/>
                <a:cs typeface="Times New Roman" panose="02020603050405020304" pitchFamily="18" charset="0"/>
              </a:rPr>
              <a:t>55</a:t>
            </a:r>
            <a:r>
              <a:rPr lang="zh-CN" altLang="zh-CN" sz="2000" dirty="0">
                <a:ea typeface="等线" panose="02010600030101010101" pitchFamily="2" charset="-122"/>
                <a:cs typeface="Times New Roman" panose="02020603050405020304" pitchFamily="18" charset="0"/>
              </a:rPr>
              <a:t>号）规定条件的，创投企业个人合伙人可以按照被转让项目对应投资额的</a:t>
            </a:r>
            <a:r>
              <a:rPr lang="en-US" altLang="zh-CN" sz="2000" dirty="0">
                <a:ea typeface="等线" panose="02010600030101010101" pitchFamily="2" charset="-122"/>
                <a:cs typeface="Times New Roman" panose="02020603050405020304" pitchFamily="18" charset="0"/>
              </a:rPr>
              <a:t>70%</a:t>
            </a:r>
            <a:r>
              <a:rPr lang="zh-CN" altLang="zh-CN" sz="2000" dirty="0">
                <a:ea typeface="等线" panose="02010600030101010101" pitchFamily="2" charset="-122"/>
                <a:cs typeface="Times New Roman" panose="02020603050405020304" pitchFamily="18" charset="0"/>
              </a:rPr>
              <a:t>抵扣其可以从创投企业应分得的经营所得后再计算其应纳税额。年度核算亏损的，准予按有关规定向以后年度结转</a:t>
            </a:r>
            <a:r>
              <a:rPr lang="zh-CN" altLang="zh-CN" sz="2000" dirty="0" smtClean="0">
                <a:ea typeface="等线" panose="02010600030101010101" pitchFamily="2" charset="-122"/>
                <a:cs typeface="Times New Roman" panose="02020603050405020304" pitchFamily="18" charset="0"/>
              </a:rPr>
              <a:t>。</a:t>
            </a:r>
            <a:endParaRPr lang="en-US" altLang="zh-CN" sz="2000" dirty="0" smtClean="0">
              <a:ea typeface="等线" panose="02010600030101010101" pitchFamily="2" charset="-122"/>
              <a:cs typeface="Times New Roman" panose="02020603050405020304" pitchFamily="18" charset="0"/>
            </a:endParaRPr>
          </a:p>
          <a:p>
            <a:pPr algn="just">
              <a:spcAft>
                <a:spcPts val="0"/>
              </a:spcAft>
            </a:pP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11605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par>
                                <p:cTn id="13" presetID="22" presetClass="entr" presetSubtype="1"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strips(downRight)">
                                      <p:cBhvr>
                                        <p:cTn id="20" dur="500"/>
                                        <p:tgtEl>
                                          <p:spTgt spid="3">
                                            <p:txEl>
                                              <p:pRg st="3" end="3"/>
                                            </p:txEl>
                                          </p:spTgt>
                                        </p:tgtEl>
                                      </p:cBhvr>
                                    </p:animEffect>
                                  </p:childTnLst>
                                </p:cTn>
                              </p:par>
                              <p:par>
                                <p:cTn id="21" presetID="18" presetClass="entr" presetSubtype="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strips(downRigh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6"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strips(downRight)">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CB3B8628-9EEA-AFF5-D886-1DB3D70D6FE5}"/>
              </a:ext>
            </a:extLst>
          </p:cNvPr>
          <p:cNvSpPr txBox="1"/>
          <p:nvPr/>
        </p:nvSpPr>
        <p:spPr>
          <a:xfrm>
            <a:off x="1357745" y="1053037"/>
            <a:ext cx="9407237" cy="4401205"/>
          </a:xfrm>
          <a:prstGeom prst="rect">
            <a:avLst/>
          </a:prstGeom>
          <a:noFill/>
        </p:spPr>
        <p:txBody>
          <a:bodyPr wrap="square">
            <a:spAutoFit/>
          </a:bodyPr>
          <a:lstStyle/>
          <a:p>
            <a:pPr algn="just">
              <a:spcAft>
                <a:spcPts val="0"/>
              </a:spcAft>
            </a:pPr>
            <a:r>
              <a:rPr lang="en-US" altLang="zh-CN" sz="2000" kern="100" dirty="0" smtClean="0">
                <a:latin typeface="等线" panose="02010600030101010101" pitchFamily="2" charset="-122"/>
                <a:ea typeface="等线" panose="02010600030101010101" pitchFamily="2" charset="-122"/>
                <a:cs typeface="Times New Roman" panose="02020603050405020304" pitchFamily="18" charset="0"/>
              </a:rPr>
              <a:t>       </a:t>
            </a:r>
            <a:r>
              <a:rPr lang="zh-CN" altLang="zh-CN" sz="2000" kern="100" dirty="0" smtClean="0">
                <a:latin typeface="等线" panose="02010600030101010101" pitchFamily="2" charset="-122"/>
                <a:ea typeface="等线" panose="02010600030101010101" pitchFamily="2" charset="-122"/>
                <a:cs typeface="Times New Roman" panose="02020603050405020304" pitchFamily="18" charset="0"/>
              </a:rPr>
              <a:t>按照</a:t>
            </a: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经营所得”项目计税的个人合伙人，没有综合所得的，可依法减除基本减除费用、专项扣除、专项附加扣除以及国务院确定的其他扣除。从多处取得经营所得的，应汇总计算个人所得税，只减除一次上述费用和扣除。</a:t>
            </a:r>
          </a:p>
          <a:p>
            <a:pPr algn="just">
              <a:spcAft>
                <a:spcPts val="0"/>
              </a:spcAft>
            </a:pPr>
            <a:r>
              <a:rPr lang="en-US" altLang="zh-CN" sz="2000" kern="100" dirty="0">
                <a:latin typeface="等线" panose="02010600030101010101" pitchFamily="2" charset="-122"/>
                <a:ea typeface="等线" panose="02010600030101010101" pitchFamily="2" charset="-122"/>
                <a:cs typeface="Times New Roman" panose="02020603050405020304" pitchFamily="18" charset="0"/>
              </a:rPr>
              <a:t> </a:t>
            </a:r>
            <a:endParaRPr lang="zh-CN" altLang="zh-CN" sz="2000" kern="100" dirty="0">
              <a:latin typeface="等线" panose="02010600030101010101" pitchFamily="2" charset="-122"/>
              <a:ea typeface="等线" panose="02010600030101010101" pitchFamily="2" charset="-122"/>
              <a:cs typeface="Times New Roman" panose="02020603050405020304" pitchFamily="18" charset="0"/>
            </a:endParaRPr>
          </a:p>
          <a:p>
            <a:pPr algn="just">
              <a:spcAft>
                <a:spcPts val="0"/>
              </a:spcAft>
            </a:pP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　　五、创投企业选择按单一投资基金核算或按创投企业年度所得整体核算后，</a:t>
            </a:r>
            <a:r>
              <a:rPr lang="en-US" altLang="zh-CN" sz="2000" kern="100" dirty="0">
                <a:latin typeface="等线" panose="02010600030101010101" pitchFamily="2" charset="-122"/>
                <a:ea typeface="等线" panose="02010600030101010101" pitchFamily="2" charset="-122"/>
                <a:cs typeface="Times New Roman" panose="02020603050405020304" pitchFamily="18" charset="0"/>
              </a:rPr>
              <a:t>3</a:t>
            </a:r>
            <a:r>
              <a:rPr lang="zh-CN" altLang="zh-CN" sz="2000" kern="100" dirty="0">
                <a:latin typeface="等线" panose="02010600030101010101" pitchFamily="2" charset="-122"/>
                <a:ea typeface="等线" panose="02010600030101010101" pitchFamily="2" charset="-122"/>
                <a:cs typeface="Times New Roman" panose="02020603050405020304" pitchFamily="18" charset="0"/>
              </a:rPr>
              <a:t>年内不能变更。</a:t>
            </a:r>
          </a:p>
          <a:p>
            <a:pPr algn="just">
              <a:spcAft>
                <a:spcPts val="0"/>
              </a:spcAft>
            </a:pPr>
            <a:r>
              <a:rPr lang="en-US" altLang="zh-CN" sz="2000" kern="100" dirty="0">
                <a:latin typeface="等线" panose="02010600030101010101" pitchFamily="2" charset="-122"/>
                <a:ea typeface="等线" panose="02010600030101010101" pitchFamily="2" charset="-122"/>
                <a:cs typeface="Times New Roman" panose="02020603050405020304" pitchFamily="18" charset="0"/>
              </a:rPr>
              <a:t> </a:t>
            </a:r>
            <a:endParaRPr lang="zh-CN" altLang="zh-CN" sz="2000" kern="100" dirty="0">
              <a:latin typeface="等线" panose="02010600030101010101" pitchFamily="2" charset="-122"/>
              <a:ea typeface="等线" panose="02010600030101010101" pitchFamily="2" charset="-122"/>
              <a:cs typeface="Times New Roman" panose="02020603050405020304" pitchFamily="18" charset="0"/>
            </a:endParaRPr>
          </a:p>
          <a:p>
            <a:r>
              <a:rPr lang="zh-CN" altLang="zh-CN" sz="2000" dirty="0">
                <a:ea typeface="等线" panose="02010600030101010101" pitchFamily="2" charset="-122"/>
                <a:cs typeface="Times New Roman" panose="02020603050405020304" pitchFamily="18" charset="0"/>
              </a:rPr>
              <a:t>　　六、创投企业选择按单一投资基金核算的，应当在按照本公告第一条规定完成备案的</a:t>
            </a:r>
            <a:r>
              <a:rPr lang="en-US" altLang="zh-CN" sz="2000" dirty="0">
                <a:ea typeface="等线" panose="02010600030101010101" pitchFamily="2" charset="-122"/>
                <a:cs typeface="Times New Roman" panose="02020603050405020304" pitchFamily="18" charset="0"/>
              </a:rPr>
              <a:t>30</a:t>
            </a:r>
            <a:r>
              <a:rPr lang="zh-CN" altLang="zh-CN" sz="2000" dirty="0">
                <a:ea typeface="等线" panose="02010600030101010101" pitchFamily="2" charset="-122"/>
                <a:cs typeface="Times New Roman" panose="02020603050405020304" pitchFamily="18" charset="0"/>
              </a:rPr>
              <a:t>日内，向主管税务机关进行核算方式备案；未按规定备案的，视同选择按创投企业年度所得整体核算。创投企业选择一种核算方式满</a:t>
            </a:r>
            <a:r>
              <a:rPr lang="en-US" altLang="zh-CN" sz="2000" dirty="0">
                <a:ea typeface="等线" panose="02010600030101010101" pitchFamily="2" charset="-122"/>
                <a:cs typeface="Times New Roman" panose="02020603050405020304" pitchFamily="18" charset="0"/>
              </a:rPr>
              <a:t>3</a:t>
            </a:r>
            <a:r>
              <a:rPr lang="zh-CN" altLang="zh-CN" sz="2000" dirty="0">
                <a:ea typeface="等线" panose="02010600030101010101" pitchFamily="2" charset="-122"/>
                <a:cs typeface="Times New Roman" panose="02020603050405020304" pitchFamily="18" charset="0"/>
              </a:rPr>
              <a:t>年需要调整的，应当在满</a:t>
            </a:r>
            <a:r>
              <a:rPr lang="en-US" altLang="zh-CN" sz="2000" dirty="0">
                <a:ea typeface="等线" panose="02010600030101010101" pitchFamily="2" charset="-122"/>
                <a:cs typeface="Times New Roman" panose="02020603050405020304" pitchFamily="18" charset="0"/>
              </a:rPr>
              <a:t>3</a:t>
            </a:r>
            <a:r>
              <a:rPr lang="zh-CN" altLang="zh-CN" sz="2000" dirty="0">
                <a:ea typeface="等线" panose="02010600030101010101" pitchFamily="2" charset="-122"/>
                <a:cs typeface="Times New Roman" panose="02020603050405020304" pitchFamily="18" charset="0"/>
              </a:rPr>
              <a:t>年的次年</a:t>
            </a:r>
            <a:r>
              <a:rPr lang="en-US" altLang="zh-CN" sz="2000" dirty="0">
                <a:ea typeface="等线" panose="02010600030101010101" pitchFamily="2" charset="-122"/>
                <a:cs typeface="Times New Roman" panose="02020603050405020304" pitchFamily="18" charset="0"/>
              </a:rPr>
              <a:t>1</a:t>
            </a:r>
            <a:r>
              <a:rPr lang="zh-CN" altLang="zh-CN" sz="2000" dirty="0">
                <a:ea typeface="等线" panose="02010600030101010101" pitchFamily="2" charset="-122"/>
                <a:cs typeface="Times New Roman" panose="02020603050405020304" pitchFamily="18" charset="0"/>
              </a:rPr>
              <a:t>月</a:t>
            </a:r>
            <a:r>
              <a:rPr lang="en-US" altLang="zh-CN" sz="2000" dirty="0">
                <a:ea typeface="等线" panose="02010600030101010101" pitchFamily="2" charset="-122"/>
                <a:cs typeface="Times New Roman" panose="02020603050405020304" pitchFamily="18" charset="0"/>
              </a:rPr>
              <a:t>31</a:t>
            </a:r>
            <a:r>
              <a:rPr lang="zh-CN" altLang="zh-CN" sz="2000" dirty="0">
                <a:ea typeface="等线" panose="02010600030101010101" pitchFamily="2" charset="-122"/>
                <a:cs typeface="Times New Roman" panose="02020603050405020304" pitchFamily="18" charset="0"/>
              </a:rPr>
              <a:t>日前，重新向主管税务机关备案</a:t>
            </a:r>
            <a:r>
              <a:rPr lang="zh-CN" altLang="zh-CN" sz="2000" dirty="0" smtClean="0">
                <a:ea typeface="等线" panose="02010600030101010101" pitchFamily="2" charset="-122"/>
                <a:cs typeface="Times New Roman" panose="02020603050405020304" pitchFamily="18" charset="0"/>
              </a:rPr>
              <a:t>。</a:t>
            </a:r>
            <a:endParaRPr lang="en-US" altLang="zh-CN" sz="2000" dirty="0" smtClean="0">
              <a:ea typeface="等线" panose="02010600030101010101" pitchFamily="2" charset="-122"/>
              <a:cs typeface="Times New Roman" panose="02020603050405020304" pitchFamily="18" charset="0"/>
            </a:endParaRPr>
          </a:p>
          <a:p>
            <a:endParaRPr lang="en-US" altLang="zh-CN" sz="2000" b="1" kern="100" dirty="0">
              <a:solidFill>
                <a:srgbClr val="000000"/>
              </a:solidFill>
              <a:latin typeface="等线" panose="02010600030101010101" pitchFamily="2" charset="-122"/>
              <a:ea typeface="等线" panose="02010600030101010101" pitchFamily="2" charset="-122"/>
              <a:cs typeface="Times New Roman" panose="02020603050405020304" pitchFamily="18" charset="0"/>
            </a:endParaRPr>
          </a:p>
          <a:p>
            <a:r>
              <a:rPr lang="zh-CN" altLang="zh-CN" sz="2000" b="1"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执行期限：</a:t>
            </a:r>
            <a:r>
              <a:rPr lang="zh-CN" altLang="zh-CN" sz="20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本公告执行至</a:t>
            </a:r>
            <a:r>
              <a:rPr lang="en-US" altLang="zh-CN" sz="20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2027</a:t>
            </a:r>
            <a:r>
              <a:rPr lang="zh-CN" altLang="zh-CN" sz="20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年</a:t>
            </a:r>
            <a:r>
              <a:rPr lang="en-US" altLang="zh-CN" sz="20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12</a:t>
            </a:r>
            <a:r>
              <a:rPr lang="zh-CN" altLang="zh-CN" sz="20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月</a:t>
            </a:r>
            <a:r>
              <a:rPr lang="en-US" altLang="zh-CN" sz="20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31</a:t>
            </a:r>
            <a:r>
              <a:rPr lang="zh-CN" altLang="zh-CN" sz="20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日。</a:t>
            </a:r>
          </a:p>
          <a:p>
            <a:pPr algn="just">
              <a:spcAft>
                <a:spcPts val="0"/>
              </a:spcAft>
            </a:pPr>
            <a:endParaRPr lang="zh-CN" altLang="zh-CN" sz="20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39779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left)">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视差">
  <a:themeElements>
    <a:clrScheme name="橙色">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视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视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otalTime>183</TotalTime>
  <Words>1472</Words>
  <Application>Microsoft Office PowerPoint</Application>
  <PresentationFormat>自定义</PresentationFormat>
  <Paragraphs>88</Paragraphs>
  <Slides>16</Slides>
  <Notes>0</Notes>
  <HiddenSlides>0</HiddenSlides>
  <MMClips>0</MMClips>
  <ScaleCrop>false</ScaleCrop>
  <HeadingPairs>
    <vt:vector size="4" baseType="variant">
      <vt:variant>
        <vt:lpstr>主题</vt:lpstr>
      </vt:variant>
      <vt:variant>
        <vt:i4>1</vt:i4>
      </vt:variant>
      <vt:variant>
        <vt:lpstr>幻灯片标题</vt:lpstr>
      </vt:variant>
      <vt:variant>
        <vt:i4>16</vt:i4>
      </vt:variant>
    </vt:vector>
  </HeadingPairs>
  <TitlesOfParts>
    <vt:vector size="17" baseType="lpstr">
      <vt:lpstr>视差</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laochang</dc:creator>
  <cp:lastModifiedBy>Administrator</cp:lastModifiedBy>
  <cp:revision>19</cp:revision>
  <dcterms:created xsi:type="dcterms:W3CDTF">2024-01-30T06:49:46Z</dcterms:created>
  <dcterms:modified xsi:type="dcterms:W3CDTF">2024-03-07T02:53:20Z</dcterms:modified>
</cp:coreProperties>
</file>