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2"/>
  </p:notesMasterIdLst>
  <p:handoutMasterIdLst>
    <p:handoutMasterId r:id="rId23"/>
  </p:handoutMasterIdLst>
  <p:sldIdLst>
    <p:sldId id="844" r:id="rId3"/>
    <p:sldId id="618" r:id="rId4"/>
    <p:sldId id="848" r:id="rId5"/>
    <p:sldId id="820" r:id="rId6"/>
    <p:sldId id="620" r:id="rId7"/>
    <p:sldId id="853" r:id="rId8"/>
    <p:sldId id="722" r:id="rId9"/>
    <p:sldId id="843" r:id="rId10"/>
    <p:sldId id="854" r:id="rId11"/>
    <p:sldId id="851" r:id="rId12"/>
    <p:sldId id="859" r:id="rId13"/>
    <p:sldId id="831" r:id="rId14"/>
    <p:sldId id="852" r:id="rId15"/>
    <p:sldId id="846" r:id="rId16"/>
    <p:sldId id="860" r:id="rId17"/>
    <p:sldId id="836" r:id="rId18"/>
    <p:sldId id="845" r:id="rId19"/>
    <p:sldId id="850" r:id="rId20"/>
    <p:sldId id="861" r:id="rId21"/>
  </p:sldIdLst>
  <p:sldSz cx="12192000" cy="6858000"/>
  <p:notesSz cx="7104063" cy="10234613"/>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9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fg" initials="x" lastIdx="1" clrIdx="0"/>
  <p:cmAuthor id="2" name="Tanghanzhong" initials="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04040"/>
    <a:srgbClr val="BC242A"/>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68" autoAdjust="0"/>
    <p:restoredTop sz="87265" autoAdjust="0"/>
  </p:normalViewPr>
  <p:slideViewPr>
    <p:cSldViewPr snapToGrid="0" showGuides="1">
      <p:cViewPr varScale="1">
        <p:scale>
          <a:sx n="111" d="100"/>
          <a:sy n="111" d="100"/>
        </p:scale>
        <p:origin x="-96" y="-102"/>
      </p:cViewPr>
      <p:guideLst>
        <p:guide orient="horz" pos="2160"/>
        <p:guide pos="393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2024/3/7</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64174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2024/3/7</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887595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27680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95880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167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2024/3/7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499" y="6356756"/>
            <a:ext cx="2742787" cy="364275"/>
          </a:xfrm>
          <a:prstGeom prst="rect">
            <a:avLst/>
          </a:prstGeom>
        </p:spPr>
        <p:txBody>
          <a:bodyPr/>
          <a:lstStyle/>
          <a:p>
            <a:fld id="{3BED4874-415F-4462-8CBD-90FA9588F106}" type="datetimeFigureOut">
              <a:rPr lang="zh-CN" altLang="en-US" smtClean="0"/>
              <a:t>2024/3/7</a:t>
            </a:fld>
            <a:endParaRPr lang="zh-CN" altLang="en-US"/>
          </a:p>
        </p:txBody>
      </p:sp>
      <p:sp>
        <p:nvSpPr>
          <p:cNvPr id="3" name="页脚占位符 2"/>
          <p:cNvSpPr>
            <a:spLocks noGrp="1"/>
          </p:cNvSpPr>
          <p:nvPr>
            <p:ph type="ftr" sz="quarter" idx="11"/>
          </p:nvPr>
        </p:nvSpPr>
        <p:spPr>
          <a:xfrm>
            <a:off x="4038911" y="6356756"/>
            <a:ext cx="4114179" cy="3642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728" y="6356756"/>
            <a:ext cx="2742787" cy="364275"/>
          </a:xfrm>
          <a:prstGeom prst="rect">
            <a:avLst/>
          </a:prstGeom>
        </p:spPr>
        <p:txBody>
          <a:bodyPr/>
          <a:lstStyle/>
          <a:p>
            <a:fld id="{8C92ADDF-ABC6-4EEC-846D-A1AE2D41067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2024/3/7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2024/3/7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2024/3/7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554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90601"/>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90601"/>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69336"/>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43000" y="133968"/>
            <a:ext cx="786447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solidFill>
                <a:latin typeface="微软雅黑" panose="020B0503020204020204" pitchFamily="34" charset="-122"/>
                <a:ea typeface="微软雅黑" panose="020B0503020204020204" pitchFamily="34" charset="-122"/>
              </a:rPr>
              <a:t>税收与财会差异及调整</a:t>
            </a:r>
            <a:endPar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454645" y="5557393"/>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3" name="文本框 2"/>
          <p:cNvSpPr txBox="1"/>
          <p:nvPr/>
        </p:nvSpPr>
        <p:spPr>
          <a:xfrm>
            <a:off x="2641623" y="2582144"/>
            <a:ext cx="7161414" cy="1033168"/>
          </a:xfrm>
          <a:prstGeom prst="rect">
            <a:avLst/>
          </a:prstGeom>
          <a:noFill/>
        </p:spPr>
        <p:txBody>
          <a:bodyPr wrap="square">
            <a:spAutoFit/>
          </a:bodyPr>
          <a:lstStyle/>
          <a:p>
            <a:pPr>
              <a:lnSpc>
                <a:spcPct val="200000"/>
              </a:lnSpc>
            </a:pPr>
            <a:r>
              <a:rPr lang="zh-CN" altLang="en-US" sz="3600" b="1" dirty="0">
                <a:latin typeface="微软雅黑" panose="020B0503020204020204" pitchFamily="34" charset="-122"/>
                <a:ea typeface="微软雅黑" panose="020B0503020204020204" pitchFamily="34" charset="-122"/>
              </a:rPr>
              <a:t>第二部分    税收与财会差异及调整</a:t>
            </a:r>
            <a:endParaRPr lang="en-US" altLang="zh-CN" sz="3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033357" y="126491"/>
            <a:ext cx="798703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税收与财会差异及调整</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3" name="文本框 2"/>
          <p:cNvSpPr txBox="1"/>
          <p:nvPr/>
        </p:nvSpPr>
        <p:spPr>
          <a:xfrm>
            <a:off x="765910" y="865512"/>
            <a:ext cx="10655777" cy="5577937"/>
          </a:xfrm>
          <a:prstGeom prst="rect">
            <a:avLst/>
          </a:prstGeom>
          <a:noFill/>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第一年：企业在</a:t>
            </a:r>
            <a:r>
              <a:rPr lang="en-US" altLang="zh-CN" sz="2000" b="1" dirty="0">
                <a:latin typeface="微软雅黑" panose="020B0503020204020204" pitchFamily="34" charset="-122"/>
                <a:ea typeface="微软雅黑" panose="020B0503020204020204" pitchFamily="34" charset="-122"/>
              </a:rPr>
              <a:t>2023</a:t>
            </a:r>
            <a:r>
              <a:rPr lang="zh-CN" altLang="en-US" sz="2000" b="1" dirty="0">
                <a:latin typeface="微软雅黑" panose="020B0503020204020204" pitchFamily="34" charset="-122"/>
                <a:ea typeface="微软雅黑" panose="020B0503020204020204" pitchFamily="34" charset="-122"/>
              </a:rPr>
              <a:t>年度企业所得税纳税申报表单</a:t>
            </a:r>
            <a:r>
              <a:rPr lang="en-US" altLang="zh-CN" sz="2000" b="1" dirty="0">
                <a:latin typeface="微软雅黑" panose="020B0503020204020204" pitchFamily="34" charset="-122"/>
                <a:ea typeface="微软雅黑" panose="020B0503020204020204" pitchFamily="34" charset="-122"/>
              </a:rPr>
              <a:t>A10508</a:t>
            </a:r>
            <a:r>
              <a:rPr lang="zh-CN" altLang="en-US" sz="2000" b="1" dirty="0">
                <a:latin typeface="微软雅黑" panose="020B0503020204020204" pitchFamily="34" charset="-122"/>
                <a:ea typeface="微软雅黑" panose="020B0503020204020204" pitchFamily="34" charset="-122"/>
              </a:rPr>
              <a:t>填报内容：</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FF0000"/>
                </a:solidFill>
                <a:latin typeface="微软雅黑" panose="020B0503020204020204" pitchFamily="34" charset="-122"/>
                <a:ea typeface="微软雅黑" panose="020B0503020204020204" pitchFamily="34" charset="-122"/>
              </a:rPr>
              <a:t>     </a:t>
            </a:r>
            <a:r>
              <a:rPr lang="zh-CN" altLang="en-US" sz="2000" b="1" dirty="0" smtClean="0">
                <a:solidFill>
                  <a:srgbClr val="FF0000"/>
                </a:solidFill>
                <a:latin typeface="微软雅黑" panose="020B0503020204020204" pitchFamily="34" charset="-122"/>
                <a:ea typeface="微软雅黑" panose="020B0503020204020204" pitchFamily="34" charset="-122"/>
              </a:rPr>
              <a:t> 第</a:t>
            </a:r>
            <a:r>
              <a:rPr lang="en-US" altLang="zh-CN" sz="2000" b="1" dirty="0" smtClean="0">
                <a:solidFill>
                  <a:srgbClr val="FF0000"/>
                </a:solidFill>
                <a:latin typeface="微软雅黑" panose="020B0503020204020204" pitchFamily="34" charset="-122"/>
                <a:ea typeface="微软雅黑" panose="020B0503020204020204" pitchFamily="34" charset="-122"/>
              </a:rPr>
              <a:t>11</a:t>
            </a:r>
            <a:r>
              <a:rPr lang="en-US" altLang="zh-CN" sz="2000" b="1" dirty="0">
                <a:solidFill>
                  <a:srgbClr val="FF0000"/>
                </a:solidFill>
                <a:latin typeface="微软雅黑" panose="020B0503020204020204" pitchFamily="34" charset="-122"/>
                <a:ea typeface="微软雅黑" panose="020B0503020204020204" pitchFamily="34" charset="-122"/>
              </a:rPr>
              <a:t>.2</a:t>
            </a:r>
            <a:r>
              <a:rPr lang="zh-CN" altLang="en-US" sz="2000" b="1" dirty="0">
                <a:solidFill>
                  <a:srgbClr val="FF0000"/>
                </a:solidFill>
                <a:latin typeface="微软雅黑" panose="020B0503020204020204" pitchFamily="34" charset="-122"/>
                <a:ea typeface="微软雅黑" panose="020B0503020204020204" pitchFamily="34" charset="-122"/>
              </a:rPr>
              <a:t>行“购置单价</a:t>
            </a:r>
            <a:r>
              <a:rPr lang="en-US" altLang="zh-CN" sz="2000" b="1" dirty="0">
                <a:solidFill>
                  <a:srgbClr val="FF0000"/>
                </a:solidFill>
                <a:latin typeface="微软雅黑" panose="020B0503020204020204" pitchFamily="34" charset="-122"/>
                <a:ea typeface="微软雅黑" panose="020B0503020204020204" pitchFamily="34" charset="-122"/>
              </a:rPr>
              <a:t>500</a:t>
            </a:r>
            <a:r>
              <a:rPr lang="zh-CN" altLang="en-US" sz="2000" b="1" dirty="0">
                <a:solidFill>
                  <a:srgbClr val="FF0000"/>
                </a:solidFill>
                <a:latin typeface="微软雅黑" panose="020B0503020204020204" pitchFamily="34" charset="-122"/>
                <a:ea typeface="微软雅黑" panose="020B0503020204020204" pitchFamily="34" charset="-122"/>
              </a:rPr>
              <a:t>万元以下设备器具一次性扣除</a:t>
            </a:r>
            <a:endParaRPr lang="en-US" altLang="zh-CN" sz="2000" b="1"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列“资产原值”：填报纳税人会计处理计提折旧、摊销的资产原值（或历史成本）的金额。</a:t>
            </a:r>
            <a:r>
              <a:rPr lang="en-US" altLang="zh-CN" sz="2000" b="1" dirty="0">
                <a:highlight>
                  <a:srgbClr val="FFFF00"/>
                </a:highlight>
                <a:latin typeface="微软雅黑" panose="020B0503020204020204" pitchFamily="34" charset="-122"/>
                <a:ea typeface="微软雅黑" panose="020B0503020204020204" pitchFamily="34" charset="-122"/>
              </a:rPr>
              <a:t>120</a:t>
            </a:r>
            <a:r>
              <a:rPr lang="zh-CN" altLang="en-US" sz="2000" b="1" dirty="0">
                <a:highlight>
                  <a:srgbClr val="FFFF00"/>
                </a:highlight>
                <a:latin typeface="微软雅黑" panose="020B0503020204020204" pitchFamily="34" charset="-122"/>
                <a:ea typeface="微软雅黑" panose="020B0503020204020204" pitchFamily="34" charset="-122"/>
              </a:rPr>
              <a:t>万元</a:t>
            </a:r>
            <a:endParaRPr lang="en-US" altLang="zh-CN" sz="2000" b="1" dirty="0">
              <a:highlight>
                <a:srgbClr val="FFFF00"/>
              </a:highlight>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列“本年折旧、摊销额”：填报纳税人会计核算的本年资产折旧、摊销额。</a:t>
            </a:r>
            <a:r>
              <a:rPr lang="en-US" altLang="zh-CN" sz="2000" b="1" dirty="0">
                <a:highlight>
                  <a:srgbClr val="FFFF00"/>
                </a:highlight>
                <a:latin typeface="微软雅黑" panose="020B0503020204020204" pitchFamily="34" charset="-122"/>
                <a:ea typeface="微软雅黑" panose="020B0503020204020204" pitchFamily="34" charset="-122"/>
              </a:rPr>
              <a:t>2.5</a:t>
            </a:r>
            <a:r>
              <a:rPr lang="zh-CN" altLang="en-US" sz="2000" b="1" dirty="0">
                <a:highlight>
                  <a:srgbClr val="FFFF00"/>
                </a:highlight>
                <a:latin typeface="微软雅黑" panose="020B0503020204020204" pitchFamily="34" charset="-122"/>
                <a:ea typeface="微软雅黑" panose="020B0503020204020204" pitchFamily="34" charset="-122"/>
              </a:rPr>
              <a:t>万</a:t>
            </a:r>
            <a:r>
              <a:rPr lang="en-US" altLang="zh-CN" sz="2000" b="1" dirty="0">
                <a:highlight>
                  <a:srgbClr val="FFFF00"/>
                </a:highlight>
                <a:latin typeface="微软雅黑" panose="020B0503020204020204" pitchFamily="34" charset="-122"/>
                <a:ea typeface="微软雅黑" panose="020B0503020204020204" pitchFamily="34" charset="-122"/>
              </a:rPr>
              <a:t>*8</a:t>
            </a:r>
            <a:r>
              <a:rPr lang="zh-CN" altLang="en-US" sz="2000" b="1" dirty="0">
                <a:highlight>
                  <a:srgbClr val="FFFF00"/>
                </a:highlight>
                <a:latin typeface="微软雅黑" panose="020B0503020204020204" pitchFamily="34" charset="-122"/>
                <a:ea typeface="微软雅黑" panose="020B0503020204020204" pitchFamily="34" charset="-122"/>
              </a:rPr>
              <a:t>个月</a:t>
            </a:r>
            <a:r>
              <a:rPr lang="en-US" altLang="zh-CN" sz="2000" b="1" dirty="0">
                <a:highlight>
                  <a:srgbClr val="FFFF00"/>
                </a:highlight>
                <a:latin typeface="微软雅黑" panose="020B0503020204020204" pitchFamily="34" charset="-122"/>
                <a:ea typeface="微软雅黑" panose="020B0503020204020204" pitchFamily="34" charset="-122"/>
              </a:rPr>
              <a:t>=20</a:t>
            </a:r>
          </a:p>
          <a:p>
            <a:pPr>
              <a:lnSpc>
                <a:spcPct val="150000"/>
              </a:lnSpc>
            </a:pPr>
            <a:r>
              <a:rPr lang="zh-CN" altLang="en-US" sz="2000" b="1" dirty="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列“累计折旧、摊销额”：填报纳税人会计核算的累计（含本年）资产折旧、摊销</a:t>
            </a:r>
            <a:r>
              <a:rPr lang="en-US" altLang="zh-CN" sz="2000" b="1" dirty="0">
                <a:highlight>
                  <a:srgbClr val="FFFF00"/>
                </a:highlight>
                <a:latin typeface="微软雅黑" panose="020B0503020204020204" pitchFamily="34" charset="-122"/>
                <a:ea typeface="微软雅黑" panose="020B0503020204020204" pitchFamily="34" charset="-122"/>
              </a:rPr>
              <a:t>2.5</a:t>
            </a:r>
            <a:r>
              <a:rPr lang="zh-CN" altLang="en-US" sz="2000" b="1" dirty="0">
                <a:highlight>
                  <a:srgbClr val="FFFF00"/>
                </a:highlight>
                <a:latin typeface="微软雅黑" panose="020B0503020204020204" pitchFamily="34" charset="-122"/>
                <a:ea typeface="微软雅黑" panose="020B0503020204020204" pitchFamily="34" charset="-122"/>
              </a:rPr>
              <a:t>万</a:t>
            </a:r>
            <a:r>
              <a:rPr lang="en-US" altLang="zh-CN" sz="2000" b="1" dirty="0">
                <a:highlight>
                  <a:srgbClr val="FFFF00"/>
                </a:highlight>
                <a:latin typeface="微软雅黑" panose="020B0503020204020204" pitchFamily="34" charset="-122"/>
                <a:ea typeface="微软雅黑" panose="020B0503020204020204" pitchFamily="34" charset="-122"/>
              </a:rPr>
              <a:t>*8</a:t>
            </a:r>
            <a:r>
              <a:rPr lang="zh-CN" altLang="en-US" sz="2000" b="1" dirty="0">
                <a:highlight>
                  <a:srgbClr val="FFFF00"/>
                </a:highlight>
                <a:latin typeface="微软雅黑" panose="020B0503020204020204" pitchFamily="34" charset="-122"/>
                <a:ea typeface="微软雅黑" panose="020B0503020204020204" pitchFamily="34" charset="-122"/>
              </a:rPr>
              <a:t>个月</a:t>
            </a:r>
            <a:r>
              <a:rPr lang="en-US" altLang="zh-CN" sz="2000" b="1" dirty="0">
                <a:highlight>
                  <a:srgbClr val="FFFF00"/>
                </a:highlight>
                <a:latin typeface="微软雅黑" panose="020B0503020204020204" pitchFamily="34" charset="-122"/>
                <a:ea typeface="微软雅黑" panose="020B0503020204020204" pitchFamily="34" charset="-122"/>
              </a:rPr>
              <a:t>=20</a:t>
            </a:r>
            <a:r>
              <a:rPr lang="zh-CN" altLang="en-US" sz="2000" b="1" dirty="0">
                <a:highlight>
                  <a:srgbClr val="FFFF00"/>
                </a:highlight>
                <a:latin typeface="微软雅黑" panose="020B0503020204020204" pitchFamily="34" charset="-122"/>
                <a:ea typeface="微软雅黑" panose="020B0503020204020204" pitchFamily="34" charset="-122"/>
              </a:rPr>
              <a:t>万元</a:t>
            </a:r>
            <a:endParaRPr lang="en-US" altLang="zh-CN" sz="2000" b="1" dirty="0">
              <a:highlight>
                <a:srgbClr val="FFFF00"/>
              </a:highlight>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第 </a:t>
            </a: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列“资产计税基础”：填报纳税人按照税收规定据以计算折旧、摊销的资产原值（或历史成本） 的金额。</a:t>
            </a:r>
            <a:r>
              <a:rPr lang="en-US" altLang="zh-CN" sz="2000" b="1" dirty="0">
                <a:highlight>
                  <a:srgbClr val="FFFF00"/>
                </a:highlight>
                <a:latin typeface="微软雅黑" panose="020B0503020204020204" pitchFamily="34" charset="-122"/>
                <a:ea typeface="微软雅黑" panose="020B0503020204020204" pitchFamily="34" charset="-122"/>
              </a:rPr>
              <a:t>120</a:t>
            </a:r>
            <a:r>
              <a:rPr lang="zh-CN" altLang="en-US" sz="2000" b="1" dirty="0">
                <a:highlight>
                  <a:srgbClr val="FFFF00"/>
                </a:highlight>
                <a:latin typeface="微软雅黑" panose="020B0503020204020204" pitchFamily="34" charset="-122"/>
                <a:ea typeface="微软雅黑" panose="020B0503020204020204" pitchFamily="34" charset="-122"/>
              </a:rPr>
              <a:t>万元</a:t>
            </a:r>
            <a:endParaRPr lang="en-US" altLang="zh-CN" sz="2000" b="1" dirty="0">
              <a:highlight>
                <a:srgbClr val="FFFF00"/>
              </a:highlight>
              <a:latin typeface="微软雅黑" panose="020B0503020204020204" pitchFamily="34" charset="-122"/>
              <a:ea typeface="微软雅黑" panose="020B0503020204020204" pitchFamily="34" charset="-122"/>
            </a:endParaRPr>
          </a:p>
          <a:p>
            <a:pPr>
              <a:lnSpc>
                <a:spcPct val="150000"/>
              </a:lnSpc>
            </a:pPr>
            <a:r>
              <a:rPr lang="zh-CN" altLang="en-US" sz="2000" b="1" dirty="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5 </a:t>
            </a:r>
            <a:r>
              <a:rPr lang="zh-CN" altLang="en-US" sz="2000" b="1" dirty="0">
                <a:latin typeface="微软雅黑" panose="020B0503020204020204" pitchFamily="34" charset="-122"/>
                <a:ea typeface="微软雅黑" panose="020B0503020204020204" pitchFamily="34" charset="-122"/>
              </a:rPr>
              <a:t>列“税收折旧、摊销额”：填报纳税人按照税收规定计算的允许税前扣除的本年资产折旧、摊销额。</a:t>
            </a:r>
            <a:r>
              <a:rPr lang="en-US" altLang="zh-CN" sz="2000" b="1" dirty="0">
                <a:highlight>
                  <a:srgbClr val="FFFF00"/>
                </a:highlight>
                <a:latin typeface="微软雅黑" panose="020B0503020204020204" pitchFamily="34" charset="-122"/>
                <a:ea typeface="微软雅黑" panose="020B0503020204020204" pitchFamily="34" charset="-122"/>
              </a:rPr>
              <a:t>120</a:t>
            </a:r>
            <a:r>
              <a:rPr lang="zh-CN" altLang="en-US" sz="2000" b="1" dirty="0">
                <a:highlight>
                  <a:srgbClr val="FFFF00"/>
                </a:highlight>
                <a:latin typeface="微软雅黑" panose="020B0503020204020204" pitchFamily="34" charset="-122"/>
                <a:ea typeface="微软雅黑" panose="020B0503020204020204" pitchFamily="34" charset="-122"/>
              </a:rPr>
              <a:t>万</a:t>
            </a:r>
            <a:r>
              <a:rPr lang="zh-CN" altLang="en-US" sz="2000" b="1" dirty="0" smtClean="0">
                <a:highlight>
                  <a:srgbClr val="FFFF00"/>
                </a:highlight>
                <a:latin typeface="微软雅黑" panose="020B0503020204020204" pitchFamily="34" charset="-122"/>
                <a:ea typeface="微软雅黑" panose="020B0503020204020204" pitchFamily="34" charset="-122"/>
              </a:rPr>
              <a:t>元</a:t>
            </a:r>
            <a:endParaRPr lang="en-US" altLang="zh-CN" sz="2000" b="1" dirty="0">
              <a:highlight>
                <a:srgbClr val="FFFF00"/>
              </a:highlight>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Right)">
                                      <p:cBhvr>
                                        <p:cTn id="15" dur="500"/>
                                        <p:tgtEl>
                                          <p:spTgt spid="3">
                                            <p:txEl>
                                              <p:pRg st="2" end="2"/>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trips(downRight)">
                                      <p:cBhvr>
                                        <p:cTn id="18" dur="500"/>
                                        <p:tgtEl>
                                          <p:spTgt spid="3">
                                            <p:txEl>
                                              <p:pRg st="3" end="3"/>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trips(downRight)">
                                      <p:cBhvr>
                                        <p:cTn id="21" dur="500"/>
                                        <p:tgtEl>
                                          <p:spTgt spid="3">
                                            <p:txEl>
                                              <p:pRg st="4" end="4"/>
                                            </p:txEl>
                                          </p:spTgt>
                                        </p:tgtEl>
                                      </p:cBhvr>
                                    </p:animEffect>
                                  </p:childTnLst>
                                </p:cTn>
                              </p:par>
                              <p:par>
                                <p:cTn id="22" presetID="18" presetClass="entr" presetSubtype="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trips(downRight)">
                                      <p:cBhvr>
                                        <p:cTn id="24" dur="500"/>
                                        <p:tgtEl>
                                          <p:spTgt spid="3">
                                            <p:txEl>
                                              <p:pRg st="5" end="5"/>
                                            </p:txEl>
                                          </p:spTgt>
                                        </p:tgtEl>
                                      </p:cBhvr>
                                    </p:animEffect>
                                  </p:childTnLst>
                                </p:cTn>
                              </p:par>
                              <p:par>
                                <p:cTn id="25" presetID="18" presetClass="entr" presetSubtype="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downRigh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Title 1"/>
          <p:cNvSpPr txBox="1"/>
          <p:nvPr/>
        </p:nvSpPr>
        <p:spPr>
          <a:xfrm>
            <a:off x="1033357" y="126491"/>
            <a:ext cx="798703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0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税收与财会差异及调整</a:t>
            </a:r>
            <a:endParaRPr kumimoji="0" lang="zh-CN" altLang="en-US" sz="20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3" name="文本框 2"/>
          <p:cNvSpPr txBox="1"/>
          <p:nvPr/>
        </p:nvSpPr>
        <p:spPr>
          <a:xfrm>
            <a:off x="765910" y="865512"/>
            <a:ext cx="10655777" cy="563231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第 </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列“享受加速折旧政策的资产按税收一般规定计算的折旧、摊销额”：填报纳税人</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享受</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加速折旧、摊销优惠政策的资产，按照税收一般规定计算的折 旧额合计金额、摊销额合计金额。按照税收一般规定计算的折旧、摊销额，是指该资产在</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不享受</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加速折 旧、摊销优惠政策情况下，</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按照税收规定的最低折旧年限以直线法计算的折旧额、摊销额。</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本列仅填报 “税收折旧、摊销额”</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大于</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“享受加速折旧政策的资产按税收一般规定计算的折旧、摊销额”月份的按 税收一般规定计算的折旧额合计金额、摊销额合计金额。</a:t>
            </a: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20</a:t>
            </a: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万元</a:t>
            </a:r>
            <a:endPar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第 </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7 </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列“加速折旧、摊销统计额”：用于统计纳税人享受各类固定资产加速折旧政策的优惠金额， 按第</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5-6</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列金额填报。</a:t>
            </a: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120</a:t>
            </a: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万</a:t>
            </a: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-20</a:t>
            </a: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万</a:t>
            </a: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=100</a:t>
            </a: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万</a:t>
            </a:r>
            <a:endPar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第 </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列“累计折旧、摊销额”：填报纳税人按照税收规定计算的累计（含本年）资产折旧、摊销额。</a:t>
            </a: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120</a:t>
            </a: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万元</a:t>
            </a:r>
            <a:endPar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endParaRPr>
          </a:p>
          <a:p>
            <a:pPr lvl="0">
              <a:lnSpc>
                <a:spcPct val="150000"/>
              </a:lnSpc>
              <a:defRPr/>
            </a:pPr>
            <a:r>
              <a:rPr lang="zh-CN" altLang="en-US" sz="2000" b="1" dirty="0" smtClean="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5 </a:t>
            </a:r>
            <a:r>
              <a:rPr lang="zh-CN" altLang="en-US" sz="2000" b="1" dirty="0">
                <a:latin typeface="微软雅黑" panose="020B0503020204020204" pitchFamily="34" charset="-122"/>
                <a:ea typeface="微软雅黑" panose="020B0503020204020204" pitchFamily="34" charset="-122"/>
              </a:rPr>
              <a:t>行</a:t>
            </a:r>
            <a:r>
              <a:rPr kumimoji="0" lang="zh-CN" altLang="en-US" sz="2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第 </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9</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列“纳税调整金额”：填报第</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2-5</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列金额</a:t>
            </a: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20-120=-100</a:t>
            </a: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万</a:t>
            </a:r>
            <a:endPar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5767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Right)">
                                      <p:cBhvr>
                                        <p:cTn id="10" dur="500"/>
                                        <p:tgtEl>
                                          <p:spTgt spid="3">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Right)">
                                      <p:cBhvr>
                                        <p:cTn id="13" dur="500"/>
                                        <p:tgtEl>
                                          <p:spTgt spid="3">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05347"/>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05347"/>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05347"/>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57605" y="148347"/>
            <a:ext cx="674116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税收与财会差异及调整</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572385"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5" name="文本框 4"/>
          <p:cNvSpPr txBox="1"/>
          <p:nvPr/>
        </p:nvSpPr>
        <p:spPr>
          <a:xfrm>
            <a:off x="1157605" y="979955"/>
            <a:ext cx="9559141" cy="5632311"/>
          </a:xfrm>
          <a:prstGeom prst="rect">
            <a:avLst/>
          </a:prstGeom>
          <a:noFill/>
        </p:spPr>
        <p:txBody>
          <a:bodyPr wrap="square">
            <a:spAutoFit/>
          </a:bodyPr>
          <a:lstStyle/>
          <a:p>
            <a:pPr indent="295275">
              <a:lnSpc>
                <a:spcPct val="200000"/>
              </a:lnSpc>
            </a:pPr>
            <a:r>
              <a:rPr lang="zh-CN" altLang="en-US" sz="2000" b="1" dirty="0">
                <a:latin typeface="微软雅黑" panose="020B0503020204020204" pitchFamily="34" charset="-122"/>
                <a:ea typeface="微软雅黑" panose="020B0503020204020204" pitchFamily="34" charset="-122"/>
              </a:rPr>
              <a:t>举例说明</a:t>
            </a:r>
            <a:endParaRPr lang="en-US" altLang="zh-CN" sz="2000" b="1" dirty="0">
              <a:latin typeface="微软雅黑" panose="020B0503020204020204" pitchFamily="34" charset="-122"/>
              <a:ea typeface="微软雅黑" panose="020B0503020204020204" pitchFamily="34" charset="-122"/>
            </a:endParaRPr>
          </a:p>
          <a:p>
            <a:pPr indent="295275">
              <a:lnSpc>
                <a:spcPct val="200000"/>
              </a:lnSpc>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公司是一般纳税人，使用企业会计准测，</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月购进运输工具，购入取得增值税专用发票，金额</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120</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万元，税额</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15.6</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万元，价税合计</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135.6</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万元；</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投入使用会计上采用平均年限法计提折旧，预计使用年限为</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年，残值率为</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0</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；企业在计算交纳企业所得税时一次性扣除。</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200000"/>
              </a:lnSpc>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年折旧额</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2.5*12=30</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              （按月计提折旧额）</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20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第二年：          借</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：管理费用                         </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300000</a:t>
            </a:r>
          </a:p>
          <a:p>
            <a:pPr indent="295275">
              <a:lnSpc>
                <a:spcPct val="20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贷</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：累计折旧                         </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300000</a:t>
            </a:r>
          </a:p>
          <a:p>
            <a:pPr indent="295275">
              <a:lnSpc>
                <a:spcPct val="200000"/>
              </a:lnSpc>
            </a:pP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trips(downRight)">
                                      <p:cBhvr>
                                        <p:cTn id="10" dur="500"/>
                                        <p:tgtEl>
                                          <p:spTgt spid="5">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trips(downRight)">
                                      <p:cBhvr>
                                        <p:cTn id="13" dur="500"/>
                                        <p:tgtEl>
                                          <p:spTgt spid="5">
                                            <p:txEl>
                                              <p:pRg st="2" end="2"/>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strips(downRight)">
                                      <p:cBhvr>
                                        <p:cTn id="16" dur="500"/>
                                        <p:tgtEl>
                                          <p:spTgt spid="5">
                                            <p:txEl>
                                              <p:pRg st="3" end="3"/>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strips(downRight)">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90601"/>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90601"/>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90601"/>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43000" y="112703"/>
            <a:ext cx="786447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endPar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sym typeface="+mn-ea"/>
            </a:endParaRPr>
          </a:p>
        </p:txBody>
      </p:sp>
      <p:sp>
        <p:nvSpPr>
          <p:cNvPr id="14" name="矩形 13"/>
          <p:cNvSpPr/>
          <p:nvPr/>
        </p:nvSpPr>
        <p:spPr>
          <a:xfrm>
            <a:off x="2603500" y="5095362"/>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00" name="文本框 99"/>
          <p:cNvSpPr txBox="1"/>
          <p:nvPr/>
        </p:nvSpPr>
        <p:spPr>
          <a:xfrm>
            <a:off x="765910" y="798830"/>
            <a:ext cx="10598785" cy="1230593"/>
          </a:xfrm>
          <a:prstGeom prst="rect">
            <a:avLst/>
          </a:prstGeom>
          <a:noFill/>
          <a:ln w="9525">
            <a:noFill/>
          </a:ln>
        </p:spPr>
        <p:txBody>
          <a:bodyPr wrap="square">
            <a:spAutoFit/>
          </a:bodyPr>
          <a:lstStyle/>
          <a:p>
            <a:pPr indent="295275">
              <a:lnSpc>
                <a:spcPct val="200000"/>
              </a:lnSpc>
            </a:pP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200000"/>
              </a:lnSpc>
            </a:pP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963083" y="3758"/>
            <a:ext cx="6167946" cy="615040"/>
          </a:xfrm>
          <a:prstGeom prst="rect">
            <a:avLst/>
          </a:prstGeom>
          <a:noFill/>
        </p:spPr>
        <p:txBody>
          <a:bodyPr wrap="square">
            <a:spAutoFit/>
          </a:bodyPr>
          <a:lstStyle/>
          <a:p>
            <a:pPr algn="l">
              <a:lnSpc>
                <a:spcPct val="200000"/>
              </a:lnSpc>
            </a:pPr>
            <a:r>
              <a:rPr lang="zh-CN" altLang="en-US" sz="2000" b="1" dirty="0">
                <a:solidFill>
                  <a:schemeClr val="bg1"/>
                </a:solidFill>
                <a:latin typeface="微软雅黑" panose="020B0503020204020204" pitchFamily="34" charset="-122"/>
                <a:ea typeface="微软雅黑" panose="020B0503020204020204" pitchFamily="34" charset="-122"/>
              </a:rPr>
              <a:t>税收与财会差异及调整</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rotWithShape="1">
          <a:blip r:embed="rId4"/>
          <a:srcRect b="7075"/>
          <a:stretch/>
        </p:blipFill>
        <p:spPr>
          <a:xfrm>
            <a:off x="1104900" y="1376693"/>
            <a:ext cx="9982200" cy="44538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05347"/>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8" y="305347"/>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05347"/>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57605" y="0"/>
            <a:ext cx="674116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lnSpc>
                <a:spcPct val="200000"/>
              </a:lnSpc>
            </a:pPr>
            <a:r>
              <a:rPr lang="zh-CN" altLang="en-US" sz="2000" b="1" dirty="0">
                <a:solidFill>
                  <a:schemeClr val="bg1"/>
                </a:solidFill>
                <a:latin typeface="微软雅黑" panose="020B0503020204020204" pitchFamily="34" charset="-122"/>
                <a:ea typeface="微软雅黑" panose="020B0503020204020204" pitchFamily="34" charset="-122"/>
              </a:rPr>
              <a:t>税收与财会差异及调整</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317625" y="1233240"/>
            <a:ext cx="10037445" cy="1846146"/>
          </a:xfrm>
          <a:prstGeom prst="rect">
            <a:avLst/>
          </a:prstGeom>
        </p:spPr>
        <p:txBody>
          <a:bodyPr wrap="square">
            <a:spAutoFit/>
          </a:bodyPr>
          <a:lstStyle/>
          <a:p>
            <a:pPr indent="295275">
              <a:lnSpc>
                <a:spcPct val="200000"/>
              </a:lnSpc>
            </a:pPr>
            <a:endParaRPr lang="en-US" altLang="zh-CN" sz="2000" b="1" dirty="0">
              <a:latin typeface="微软雅黑" panose="020B0503020204020204" pitchFamily="34" charset="-122"/>
              <a:ea typeface="微软雅黑" panose="020B0503020204020204" pitchFamily="34" charset="-122"/>
            </a:endParaRPr>
          </a:p>
          <a:p>
            <a:pPr indent="295275">
              <a:lnSpc>
                <a:spcPct val="200000"/>
              </a:lnSpc>
            </a:pPr>
            <a:endParaRPr lang="en-US" altLang="zh-CN" sz="2000" b="1" dirty="0">
              <a:latin typeface="微软雅黑" panose="020B0503020204020204" pitchFamily="34" charset="-122"/>
              <a:ea typeface="微软雅黑" panose="020B0503020204020204" pitchFamily="34" charset="-122"/>
            </a:endParaRPr>
          </a:p>
          <a:p>
            <a:pPr indent="295275">
              <a:lnSpc>
                <a:spcPct val="200000"/>
              </a:lnSpc>
            </a:pPr>
            <a:endParaRPr lang="zh-CN" altLang="en-US" sz="2000" b="1" dirty="0">
              <a:latin typeface="微软雅黑" panose="020B0503020204020204" pitchFamily="34" charset="-122"/>
              <a:ea typeface="微软雅黑" panose="020B0503020204020204" pitchFamily="34" charset="-122"/>
            </a:endParaRPr>
          </a:p>
        </p:txBody>
      </p:sp>
      <p:sp>
        <p:nvSpPr>
          <p:cNvPr id="14" name="矩形 13"/>
          <p:cNvSpPr/>
          <p:nvPr/>
        </p:nvSpPr>
        <p:spPr>
          <a:xfrm>
            <a:off x="2572385"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3" name="文本框 2"/>
          <p:cNvSpPr txBox="1"/>
          <p:nvPr/>
        </p:nvSpPr>
        <p:spPr>
          <a:xfrm>
            <a:off x="945827" y="2715173"/>
            <a:ext cx="9347362" cy="559769"/>
          </a:xfrm>
          <a:prstGeom prst="rect">
            <a:avLst/>
          </a:prstGeom>
          <a:noFill/>
        </p:spPr>
        <p:txBody>
          <a:bodyPr wrap="square">
            <a:spAutoFit/>
          </a:bodyPr>
          <a:lstStyle/>
          <a:p>
            <a:pPr>
              <a:lnSpc>
                <a:spcPct val="200000"/>
              </a:lnSpc>
            </a:pPr>
            <a:r>
              <a:rPr lang="zh-CN" altLang="en-US" dirty="0"/>
              <a:t>　</a:t>
            </a:r>
            <a:endParaRPr lang="zh-CN" altLang="en-US" sz="2000" b="1" dirty="0">
              <a:latin typeface="微软雅黑" panose="020B0503020204020204" pitchFamily="34" charset="-122"/>
              <a:ea typeface="微软雅黑" panose="020B0503020204020204" pitchFamily="34" charset="-122"/>
            </a:endParaRPr>
          </a:p>
        </p:txBody>
      </p:sp>
      <p:sp>
        <p:nvSpPr>
          <p:cNvPr id="9" name="文本框 8"/>
          <p:cNvSpPr txBox="1"/>
          <p:nvPr/>
        </p:nvSpPr>
        <p:spPr>
          <a:xfrm>
            <a:off x="827097" y="1342312"/>
            <a:ext cx="10689263" cy="4093428"/>
          </a:xfrm>
          <a:prstGeom prst="rect">
            <a:avLst/>
          </a:prstGeom>
          <a:noFill/>
        </p:spPr>
        <p:txBody>
          <a:bodyPr wrap="square">
            <a:spAutoFit/>
          </a:bodyPr>
          <a:lstStyle/>
          <a:p>
            <a:r>
              <a:rPr lang="zh-CN" altLang="en-US" sz="2000" b="1" dirty="0">
                <a:latin typeface="微软雅黑" panose="020B0503020204020204" pitchFamily="34" charset="-122"/>
                <a:ea typeface="微软雅黑" panose="020B0503020204020204" pitchFamily="34" charset="-122"/>
              </a:rPr>
              <a:t>第二年：企业所得税纳税申报表单</a:t>
            </a:r>
            <a:r>
              <a:rPr lang="en-US" altLang="zh-CN" sz="2000" b="1" dirty="0">
                <a:latin typeface="微软雅黑" panose="020B0503020204020204" pitchFamily="34" charset="-122"/>
                <a:ea typeface="微软雅黑" panose="020B0503020204020204" pitchFamily="34" charset="-122"/>
              </a:rPr>
              <a:t>A10508</a:t>
            </a:r>
            <a:r>
              <a:rPr lang="zh-CN" altLang="en-US" sz="2000" b="1" dirty="0">
                <a:latin typeface="微软雅黑" panose="020B0503020204020204" pitchFamily="34" charset="-122"/>
                <a:ea typeface="微软雅黑" panose="020B0503020204020204" pitchFamily="34" charset="-122"/>
              </a:rPr>
              <a:t>填报内容</a:t>
            </a:r>
            <a:r>
              <a:rPr lang="zh-CN" altLang="en-US" sz="2000" b="1" dirty="0" smtClean="0">
                <a:latin typeface="微软雅黑" panose="020B0503020204020204" pitchFamily="34" charset="-122"/>
                <a:ea typeface="微软雅黑" panose="020B0503020204020204" pitchFamily="34" charset="-122"/>
              </a:rPr>
              <a:t>：</a:t>
            </a:r>
            <a:endParaRPr lang="zh-CN" altLang="en-US" sz="2000" dirty="0"/>
          </a:p>
          <a:p>
            <a:r>
              <a:rPr lang="zh-CN" altLang="en-US" sz="2000" b="1" dirty="0">
                <a:solidFill>
                  <a:srgbClr val="FF0000"/>
                </a:solidFill>
                <a:latin typeface="微软雅黑" panose="020B0503020204020204" pitchFamily="34" charset="-122"/>
                <a:ea typeface="微软雅黑" panose="020B0503020204020204" pitchFamily="34" charset="-122"/>
              </a:rPr>
              <a:t>      第</a:t>
            </a:r>
            <a:r>
              <a:rPr lang="en-US" altLang="zh-CN" sz="2000" b="1" dirty="0">
                <a:solidFill>
                  <a:srgbClr val="FF0000"/>
                </a:solidFill>
                <a:latin typeface="微软雅黑" panose="020B0503020204020204" pitchFamily="34" charset="-122"/>
                <a:ea typeface="微软雅黑" panose="020B0503020204020204" pitchFamily="34" charset="-122"/>
              </a:rPr>
              <a:t>11.2</a:t>
            </a:r>
            <a:r>
              <a:rPr lang="zh-CN" altLang="en-US" sz="2000" b="1" dirty="0">
                <a:solidFill>
                  <a:srgbClr val="FF0000"/>
                </a:solidFill>
                <a:latin typeface="微软雅黑" panose="020B0503020204020204" pitchFamily="34" charset="-122"/>
                <a:ea typeface="微软雅黑" panose="020B0503020204020204" pitchFamily="34" charset="-122"/>
              </a:rPr>
              <a:t>行</a:t>
            </a:r>
            <a:r>
              <a:rPr lang="zh-CN" altLang="en-US" sz="2000" b="1" dirty="0">
                <a:latin typeface="微软雅黑" panose="020B0503020204020204" pitchFamily="34" charset="-122"/>
                <a:ea typeface="微软雅黑" panose="020B0503020204020204" pitchFamily="34" charset="-122"/>
              </a:rPr>
              <a:t>“购置单价</a:t>
            </a:r>
            <a:r>
              <a:rPr lang="en-US" altLang="zh-CN" sz="2000" b="1" dirty="0">
                <a:latin typeface="微软雅黑" panose="020B0503020204020204" pitchFamily="34" charset="-122"/>
                <a:ea typeface="微软雅黑" panose="020B0503020204020204" pitchFamily="34" charset="-122"/>
              </a:rPr>
              <a:t>500</a:t>
            </a:r>
            <a:r>
              <a:rPr lang="zh-CN" altLang="en-US" sz="2000" b="1" dirty="0">
                <a:latin typeface="微软雅黑" panose="020B0503020204020204" pitchFamily="34" charset="-122"/>
                <a:ea typeface="微软雅黑" panose="020B0503020204020204" pitchFamily="34" charset="-122"/>
              </a:rPr>
              <a:t>万元以下设备器具一次性</a:t>
            </a:r>
            <a:r>
              <a:rPr lang="zh-CN" altLang="en-US" sz="2000" b="1" dirty="0" smtClean="0">
                <a:latin typeface="微软雅黑" panose="020B0503020204020204" pitchFamily="34" charset="-122"/>
                <a:ea typeface="微软雅黑" panose="020B0503020204020204" pitchFamily="34" charset="-122"/>
              </a:rPr>
              <a:t>扣除：</a:t>
            </a:r>
            <a:endParaRPr lang="zh-CN" altLang="en-US"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列“资产原值”：填报纳税人会计处理计提折旧、摊销的资产原值（或历史成本）的金额。</a:t>
            </a:r>
            <a:r>
              <a:rPr lang="en-US" altLang="zh-CN" sz="2000" b="1" dirty="0">
                <a:highlight>
                  <a:srgbClr val="FFFF00"/>
                </a:highlight>
                <a:latin typeface="微软雅黑" panose="020B0503020204020204" pitchFamily="34" charset="-122"/>
                <a:ea typeface="微软雅黑" panose="020B0503020204020204" pitchFamily="34" charset="-122"/>
              </a:rPr>
              <a:t>120</a:t>
            </a:r>
            <a:r>
              <a:rPr lang="zh-CN" altLang="en-US" sz="2000" b="1" dirty="0">
                <a:highlight>
                  <a:srgbClr val="FFFF00"/>
                </a:highlight>
                <a:latin typeface="微软雅黑" panose="020B0503020204020204" pitchFamily="34" charset="-122"/>
                <a:ea typeface="微软雅黑" panose="020B0503020204020204" pitchFamily="34" charset="-122"/>
              </a:rPr>
              <a:t>万元</a:t>
            </a:r>
          </a:p>
          <a:p>
            <a:r>
              <a:rPr lang="zh-CN" altLang="en-US" sz="2000" b="1" dirty="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列“本年折旧、摊销额”：填报纳税人会计核算的本年资产折旧、摊销额。</a:t>
            </a:r>
            <a:r>
              <a:rPr lang="en-US" altLang="zh-CN" sz="2000" b="1" dirty="0">
                <a:highlight>
                  <a:srgbClr val="FFFF00"/>
                </a:highlight>
                <a:latin typeface="微软雅黑" panose="020B0503020204020204" pitchFamily="34" charset="-122"/>
                <a:ea typeface="微软雅黑" panose="020B0503020204020204" pitchFamily="34" charset="-122"/>
              </a:rPr>
              <a:t>2. 5</a:t>
            </a:r>
            <a:r>
              <a:rPr lang="zh-CN" altLang="en-US" sz="2000" b="1" dirty="0">
                <a:highlight>
                  <a:srgbClr val="FFFF00"/>
                </a:highlight>
                <a:latin typeface="微软雅黑" panose="020B0503020204020204" pitchFamily="34" charset="-122"/>
                <a:ea typeface="微软雅黑" panose="020B0503020204020204" pitchFamily="34" charset="-122"/>
              </a:rPr>
              <a:t>*</a:t>
            </a:r>
            <a:r>
              <a:rPr lang="en-US" altLang="zh-CN" sz="2000" b="1" dirty="0">
                <a:highlight>
                  <a:srgbClr val="FFFF00"/>
                </a:highlight>
                <a:latin typeface="微软雅黑" panose="020B0503020204020204" pitchFamily="34" charset="-122"/>
                <a:ea typeface="微软雅黑" panose="020B0503020204020204" pitchFamily="34" charset="-122"/>
              </a:rPr>
              <a:t>12</a:t>
            </a:r>
            <a:r>
              <a:rPr lang="zh-CN" altLang="en-US" sz="2000" b="1" dirty="0">
                <a:highlight>
                  <a:srgbClr val="FFFF00"/>
                </a:highlight>
                <a:latin typeface="微软雅黑" panose="020B0503020204020204" pitchFamily="34" charset="-122"/>
                <a:ea typeface="微软雅黑" panose="020B0503020204020204" pitchFamily="34" charset="-122"/>
              </a:rPr>
              <a:t>个月</a:t>
            </a:r>
            <a:r>
              <a:rPr lang="en-US" altLang="zh-CN" sz="2000" b="1" dirty="0">
                <a:highlight>
                  <a:srgbClr val="FFFF00"/>
                </a:highlight>
                <a:latin typeface="微软雅黑" panose="020B0503020204020204" pitchFamily="34" charset="-122"/>
                <a:ea typeface="微软雅黑" panose="020B0503020204020204" pitchFamily="34" charset="-122"/>
              </a:rPr>
              <a:t>=30</a:t>
            </a:r>
            <a:r>
              <a:rPr lang="zh-CN" altLang="en-US" sz="2000" b="1" dirty="0">
                <a:highlight>
                  <a:srgbClr val="FFFF00"/>
                </a:highlight>
                <a:latin typeface="微软雅黑" panose="020B0503020204020204" pitchFamily="34" charset="-122"/>
                <a:ea typeface="微软雅黑" panose="020B0503020204020204" pitchFamily="34" charset="-122"/>
              </a:rPr>
              <a:t>万元</a:t>
            </a:r>
          </a:p>
          <a:p>
            <a:r>
              <a:rPr lang="zh-CN" altLang="en-US" sz="2000" b="1" dirty="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列“累计折旧、摊销额”：填报纳税人会计核算的累计（含本年）资产折旧、摊销额</a:t>
            </a:r>
            <a:r>
              <a:rPr lang="en-US" altLang="zh-CN" sz="2000" b="1" dirty="0">
                <a:highlight>
                  <a:srgbClr val="FFFF00"/>
                </a:highlight>
                <a:latin typeface="微软雅黑" panose="020B0503020204020204" pitchFamily="34" charset="-122"/>
                <a:ea typeface="微软雅黑" panose="020B0503020204020204" pitchFamily="34" charset="-122"/>
              </a:rPr>
              <a:t>20</a:t>
            </a:r>
            <a:r>
              <a:rPr lang="zh-CN" altLang="en-US" sz="2000" b="1" dirty="0">
                <a:highlight>
                  <a:srgbClr val="FFFF00"/>
                </a:highlight>
                <a:latin typeface="微软雅黑" panose="020B0503020204020204" pitchFamily="34" charset="-122"/>
                <a:ea typeface="微软雅黑" panose="020B0503020204020204" pitchFamily="34" charset="-122"/>
              </a:rPr>
              <a:t>万</a:t>
            </a:r>
            <a:r>
              <a:rPr lang="en-US" altLang="zh-CN" sz="2000" b="1" dirty="0">
                <a:highlight>
                  <a:srgbClr val="FFFF00"/>
                </a:highlight>
                <a:latin typeface="微软雅黑" panose="020B0503020204020204" pitchFamily="34" charset="-122"/>
                <a:ea typeface="微软雅黑" panose="020B0503020204020204" pitchFamily="34" charset="-122"/>
              </a:rPr>
              <a:t>+</a:t>
            </a:r>
            <a:r>
              <a:rPr lang="en-US" altLang="zh-CN" sz="2000" b="1" dirty="0" smtClean="0">
                <a:highlight>
                  <a:srgbClr val="FFFF00"/>
                </a:highlight>
                <a:latin typeface="微软雅黑" panose="020B0503020204020204" pitchFamily="34" charset="-122"/>
                <a:ea typeface="微软雅黑" panose="020B0503020204020204" pitchFamily="34" charset="-122"/>
              </a:rPr>
              <a:t>30=50</a:t>
            </a:r>
            <a:r>
              <a:rPr lang="zh-CN" altLang="en-US" sz="2000" b="1" dirty="0" smtClean="0">
                <a:highlight>
                  <a:srgbClr val="FFFF00"/>
                </a:highlight>
                <a:latin typeface="微软雅黑" panose="020B0503020204020204" pitchFamily="34" charset="-122"/>
                <a:ea typeface="微软雅黑" panose="020B0503020204020204" pitchFamily="34" charset="-122"/>
              </a:rPr>
              <a:t>万</a:t>
            </a:r>
            <a:r>
              <a:rPr lang="zh-CN" altLang="en-US" sz="2000" b="1" dirty="0">
                <a:highlight>
                  <a:srgbClr val="FFFF00"/>
                </a:highlight>
                <a:latin typeface="微软雅黑" panose="020B0503020204020204" pitchFamily="34" charset="-122"/>
                <a:ea typeface="微软雅黑" panose="020B0503020204020204" pitchFamily="34" charset="-122"/>
              </a:rPr>
              <a:t>元</a:t>
            </a:r>
            <a:endParaRPr lang="zh-CN" altLang="en-US"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列“资产计税基础”：填报纳税人按照税收规定据以计算折旧、摊销的资产原值（或历史成本） 的金额。</a:t>
            </a:r>
            <a:r>
              <a:rPr lang="en-US" altLang="zh-CN" sz="2000" b="1" dirty="0">
                <a:highlight>
                  <a:srgbClr val="FFFF00"/>
                </a:highlight>
                <a:latin typeface="微软雅黑" panose="020B0503020204020204" pitchFamily="34" charset="-122"/>
                <a:ea typeface="微软雅黑" panose="020B0503020204020204" pitchFamily="34" charset="-122"/>
              </a:rPr>
              <a:t>120</a:t>
            </a:r>
            <a:r>
              <a:rPr lang="zh-CN" altLang="en-US" sz="2000" b="1" dirty="0">
                <a:highlight>
                  <a:srgbClr val="FFFF00"/>
                </a:highlight>
                <a:latin typeface="微软雅黑" panose="020B0503020204020204" pitchFamily="34" charset="-122"/>
                <a:ea typeface="微软雅黑" panose="020B0503020204020204" pitchFamily="34" charset="-122"/>
              </a:rPr>
              <a:t>万元</a:t>
            </a:r>
          </a:p>
          <a:p>
            <a:r>
              <a:rPr lang="zh-CN" altLang="en-US" sz="2000" b="1" dirty="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5 </a:t>
            </a:r>
            <a:r>
              <a:rPr lang="zh-CN" altLang="en-US" sz="2000" b="1" dirty="0">
                <a:latin typeface="微软雅黑" panose="020B0503020204020204" pitchFamily="34" charset="-122"/>
                <a:ea typeface="微软雅黑" panose="020B0503020204020204" pitchFamily="34" charset="-122"/>
              </a:rPr>
              <a:t>列“税收折旧、摊销额”：填报纳税人按照税收规定计算的允许税前扣除的本年资产折旧、摊 销额。</a:t>
            </a:r>
            <a:r>
              <a:rPr lang="en-US" altLang="zh-CN" sz="2000" b="1" dirty="0">
                <a:highlight>
                  <a:srgbClr val="FFFF00"/>
                </a:highlight>
                <a:latin typeface="微软雅黑" panose="020B0503020204020204" pitchFamily="34" charset="-122"/>
                <a:ea typeface="微软雅黑" panose="020B0503020204020204" pitchFamily="34" charset="-122"/>
              </a:rPr>
              <a:t>0</a:t>
            </a:r>
            <a:r>
              <a:rPr lang="zh-CN" altLang="en-US" sz="2000" b="1" dirty="0">
                <a:highlight>
                  <a:srgbClr val="FFFF00"/>
                </a:highlight>
                <a:latin typeface="微软雅黑" panose="020B0503020204020204" pitchFamily="34" charset="-122"/>
                <a:ea typeface="微软雅黑" panose="020B0503020204020204" pitchFamily="34" charset="-122"/>
              </a:rPr>
              <a:t>元</a:t>
            </a:r>
          </a:p>
          <a:p>
            <a:r>
              <a:rPr lang="zh-CN" altLang="en-US" sz="2000" dirty="0"/>
              <a:t>       </a:t>
            </a:r>
            <a:endParaRPr lang="en-US" altLang="zh-CN" sz="2000"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trips(downRight)">
                                      <p:cBhvr>
                                        <p:cTn id="12" dur="500"/>
                                        <p:tgtEl>
                                          <p:spTgt spid="9">
                                            <p:txEl>
                                              <p:pRg st="1" end="1"/>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strips(downRight)">
                                      <p:cBhvr>
                                        <p:cTn id="15" dur="500"/>
                                        <p:tgtEl>
                                          <p:spTgt spid="9">
                                            <p:txEl>
                                              <p:pRg st="2" end="2"/>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strips(downRight)">
                                      <p:cBhvr>
                                        <p:cTn id="18" dur="500"/>
                                        <p:tgtEl>
                                          <p:spTgt spid="9">
                                            <p:txEl>
                                              <p:pRg st="3" end="3"/>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strips(downRight)">
                                      <p:cBhvr>
                                        <p:cTn id="21" dur="500"/>
                                        <p:tgtEl>
                                          <p:spTgt spid="9">
                                            <p:txEl>
                                              <p:pRg st="4" end="4"/>
                                            </p:txEl>
                                          </p:spTgt>
                                        </p:tgtEl>
                                      </p:cBhvr>
                                    </p:animEffect>
                                  </p:childTnLst>
                                </p:cTn>
                              </p:par>
                              <p:par>
                                <p:cTn id="22" presetID="18" presetClass="entr" presetSubtype="6"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strips(downRight)">
                                      <p:cBhvr>
                                        <p:cTn id="24" dur="500"/>
                                        <p:tgtEl>
                                          <p:spTgt spid="9">
                                            <p:txEl>
                                              <p:pRg st="5" end="5"/>
                                            </p:txEl>
                                          </p:spTgt>
                                        </p:tgtEl>
                                      </p:cBhvr>
                                    </p:animEffect>
                                  </p:childTnLst>
                                </p:cTn>
                              </p:par>
                              <p:par>
                                <p:cTn id="25" presetID="18" presetClass="entr" presetSubtype="6"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strips(downRight)">
                                      <p:cBhvr>
                                        <p:cTn id="2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05347"/>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L 形 22"/>
          <p:cNvSpPr/>
          <p:nvPr/>
        </p:nvSpPr>
        <p:spPr>
          <a:xfrm rot="13498344">
            <a:off x="713318" y="305347"/>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L 形 23"/>
          <p:cNvSpPr/>
          <p:nvPr/>
        </p:nvSpPr>
        <p:spPr>
          <a:xfrm rot="13498344">
            <a:off x="353484" y="305347"/>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Title 1"/>
          <p:cNvSpPr txBox="1"/>
          <p:nvPr/>
        </p:nvSpPr>
        <p:spPr>
          <a:xfrm>
            <a:off x="1157605" y="0"/>
            <a:ext cx="674116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marL="0" marR="0" lvl="0" indent="0" algn="l" defTabSz="914400" rtl="0" eaLnBrk="1" fontAlgn="auto" latinLnBrk="0" hangingPunct="1">
              <a:lnSpc>
                <a:spcPct val="200000"/>
              </a:lnSpc>
              <a:spcBef>
                <a:spcPct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税收与财会差异及调整</a:t>
            </a: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317625" y="1233240"/>
            <a:ext cx="10037445" cy="1846146"/>
          </a:xfrm>
          <a:prstGeom prst="rect">
            <a:avLst/>
          </a:prstGeom>
        </p:spPr>
        <p:txBody>
          <a:bodyPr wrap="square">
            <a:spAutoFit/>
          </a:bodyPr>
          <a:lstStyle/>
          <a:p>
            <a:pPr marL="0" marR="0" lvl="0" indent="295275" algn="l" defTabSz="914400" rtl="0" eaLnBrk="1" fontAlgn="auto" latinLnBrk="0" hangingPunct="1">
              <a:lnSpc>
                <a:spcPct val="200000"/>
              </a:lnSpc>
              <a:spcBef>
                <a:spcPts val="0"/>
              </a:spcBef>
              <a:spcAft>
                <a:spcPts val="0"/>
              </a:spcAft>
              <a:buClrTx/>
              <a:buSzTx/>
              <a:buFontTx/>
              <a:buNone/>
              <a:tabLst/>
              <a:defRPr/>
            </a:pP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295275" algn="l" defTabSz="914400" rtl="0" eaLnBrk="1" fontAlgn="auto" latinLnBrk="0" hangingPunct="1">
              <a:lnSpc>
                <a:spcPct val="200000"/>
              </a:lnSpc>
              <a:spcBef>
                <a:spcPts val="0"/>
              </a:spcBef>
              <a:spcAft>
                <a:spcPts val="0"/>
              </a:spcAft>
              <a:buClrTx/>
              <a:buSzTx/>
              <a:buFontTx/>
              <a:buNone/>
              <a:tabLst/>
              <a:defRPr/>
            </a:pP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295275" algn="l" defTabSz="914400" rtl="0" eaLnBrk="1" fontAlgn="auto" latinLnBrk="0" hangingPunct="1">
              <a:lnSpc>
                <a:spcPct val="2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2572385" y="5344737"/>
            <a:ext cx="8943975" cy="398780"/>
          </a:xfrm>
          <a:prstGeom prst="rect">
            <a:avLst/>
          </a:prstGeom>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3" name="文本框 2"/>
          <p:cNvSpPr txBox="1"/>
          <p:nvPr/>
        </p:nvSpPr>
        <p:spPr>
          <a:xfrm>
            <a:off x="945827" y="2715173"/>
            <a:ext cx="9347362" cy="559769"/>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765910" y="1233240"/>
            <a:ext cx="10356519" cy="40934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第 </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列“享受加速折旧政策的资产按税收一般规定计算的折旧、摊销额”：填报纳税人</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享受</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加速折旧、摊销优惠政策的资产，按照税收一般规定计算的折 旧额合计金额、摊销额合计金额。按照税收一般规定计算的折旧、摊销额，是指该资产在</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不享受</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加速折 旧、摊销优惠政策情况下，按照税收规定的</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最低折旧年限以直线法</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计算的折旧额、摊销额。本列仅填报 “税收折旧、摊销额”</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大于</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“享受加速折旧政策的资产按税收一般规定计算的折旧、摊销额”月份的按 税收一般规定计算的折旧额合计金额、摊销额合计金额</a:t>
            </a:r>
            <a:r>
              <a:rPr kumimoji="0" lang="zh-CN" altLang="en-US" sz="2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2000" b="1" i="0" u="none" strike="noStrike" kern="1200" cap="none" spc="0" normalizeH="0" baseline="0" noProof="0" dirty="0" smtClean="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30</a:t>
            </a:r>
            <a:r>
              <a:rPr kumimoji="0" lang="zh-CN" altLang="en-US" sz="2000" b="1" i="0" u="none" strike="noStrike" kern="1200" cap="none" spc="0" normalizeH="0" baseline="0" noProof="0" dirty="0" smtClean="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万</a:t>
            </a: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元</a:t>
            </a:r>
            <a:endPar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第 </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7 </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列“加速折旧、摊销统计额”：用于统计纳税人享受各类固定资产加速折旧政策的优惠金额， 按第</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5-6</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列金额填报。</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0-30=-</a:t>
            </a:r>
            <a:r>
              <a:rPr kumimoji="0" lang="en-US" altLang="zh-CN" sz="2000" b="1" i="0" u="none" strike="noStrike" kern="1200" cap="none" spc="0" normalizeH="0" baseline="0" noProof="0" dirty="0" smtClean="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30</a:t>
            </a:r>
            <a:r>
              <a:rPr kumimoji="0" lang="zh-CN" altLang="en-US" sz="2000" b="1" i="0" u="none" strike="noStrike" kern="1200" cap="none" spc="0" normalizeH="0" baseline="0" noProof="0" dirty="0" smtClean="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万元   </a:t>
            </a:r>
            <a:endPar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 </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列“累计折旧、摊销额”：填报纳税人按照税收规定计算的累计（含本年）资产折旧、摊销额。</a:t>
            </a: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120</a:t>
            </a: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万元</a:t>
            </a:r>
          </a:p>
          <a:p>
            <a:pPr lvl="0">
              <a:defRPr/>
            </a:pPr>
            <a:r>
              <a:rPr lang="zh-CN" altLang="en-US" sz="2000" b="1" dirty="0" smtClean="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5 </a:t>
            </a:r>
            <a:r>
              <a:rPr lang="zh-CN" altLang="en-US" sz="2000" b="1" dirty="0" smtClean="0">
                <a:latin typeface="微软雅黑" panose="020B0503020204020204" pitchFamily="34" charset="-122"/>
                <a:ea typeface="微软雅黑" panose="020B0503020204020204" pitchFamily="34" charset="-122"/>
              </a:rPr>
              <a:t>行</a:t>
            </a:r>
            <a:r>
              <a:rPr kumimoji="0" lang="zh-CN" altLang="en-US" sz="2000" b="1" i="0" u="none" strike="noStrike" kern="1200" cap="none" spc="0" normalizeH="0" baseline="0" noProof="0" dirty="0" smtClean="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第 </a:t>
            </a: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9</a:t>
            </a: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列“纳税调整金额”：填报第</a:t>
            </a: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2-5</a:t>
            </a: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列金额</a:t>
            </a: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30-0=30</a:t>
            </a:r>
            <a:r>
              <a:rPr kumimoji="0" lang="zh-CN" altLang="en-US" sz="2000" b="1" i="0" u="none" strike="noStrike" kern="1200" cap="none" spc="0" normalizeH="0" baseline="0" noProof="0" dirty="0" smtClean="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万元</a:t>
            </a:r>
            <a:endPar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744992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Right)">
                                      <p:cBhvr>
                                        <p:cTn id="7" dur="500"/>
                                        <p:tgtEl>
                                          <p:spTgt spid="9">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strips(downRight)">
                                      <p:cBhvr>
                                        <p:cTn id="10" dur="500"/>
                                        <p:tgtEl>
                                          <p:spTgt spid="9">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strips(downRight)">
                                      <p:cBhvr>
                                        <p:cTn id="13" dur="500"/>
                                        <p:tgtEl>
                                          <p:spTgt spid="9">
                                            <p:txEl>
                                              <p:pRg st="2" end="2"/>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strips(downRight)">
                                      <p:cBhvr>
                                        <p:cTn id="16" dur="500"/>
                                        <p:tgtEl>
                                          <p:spTgt spid="9">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wipe(up)">
                                      <p:cBhvr>
                                        <p:cTn id="1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90601"/>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90601"/>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90601"/>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43000" y="112703"/>
            <a:ext cx="786447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endPar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sym typeface="+mn-ea"/>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3" name="文本框 2"/>
          <p:cNvSpPr txBox="1"/>
          <p:nvPr/>
        </p:nvSpPr>
        <p:spPr>
          <a:xfrm>
            <a:off x="1033257" y="245406"/>
            <a:ext cx="6097772" cy="400110"/>
          </a:xfrm>
          <a:prstGeom prst="rect">
            <a:avLst/>
          </a:prstGeom>
          <a:noFill/>
        </p:spPr>
        <p:txBody>
          <a:bodyPr wrap="square">
            <a:spAutoFit/>
          </a:bodyPr>
          <a:lstStyle/>
          <a:p>
            <a:pPr algn="l"/>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税收与财会差异及调整</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6" name="文本框 5"/>
          <p:cNvSpPr txBox="1"/>
          <p:nvPr/>
        </p:nvSpPr>
        <p:spPr>
          <a:xfrm>
            <a:off x="658974" y="1067826"/>
            <a:ext cx="10874051" cy="5632311"/>
          </a:xfrm>
          <a:prstGeom prst="rect">
            <a:avLst/>
          </a:prstGeom>
          <a:noFill/>
        </p:spPr>
        <p:txBody>
          <a:bodyPr wrap="square">
            <a:spAutoFit/>
          </a:bodyPr>
          <a:lstStyle/>
          <a:p>
            <a:pPr indent="295275">
              <a:lnSpc>
                <a:spcPct val="200000"/>
              </a:lnSpc>
            </a:pPr>
            <a:r>
              <a:rPr lang="zh-CN" altLang="en-US" sz="2000" b="1" dirty="0">
                <a:latin typeface="微软雅黑" panose="020B0503020204020204" pitchFamily="34" charset="-122"/>
                <a:ea typeface="微软雅黑" panose="020B0503020204020204" pitchFamily="34" charset="-122"/>
              </a:rPr>
              <a:t>举例说明</a:t>
            </a:r>
            <a:endParaRPr lang="en-US" altLang="zh-CN" sz="2000" b="1" dirty="0">
              <a:latin typeface="微软雅黑" panose="020B0503020204020204" pitchFamily="34" charset="-122"/>
              <a:ea typeface="微软雅黑" panose="020B0503020204020204" pitchFamily="34" charset="-122"/>
            </a:endParaRPr>
          </a:p>
          <a:p>
            <a:pPr indent="295275">
              <a:lnSpc>
                <a:spcPct val="200000"/>
              </a:lnSpc>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公司是一般纳税人，使用企业会计准测，</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月购进运输工具，购入取得增值税专用发票，金额</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120</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万元，税额</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15.6</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万元，价税合计</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135.6</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万元；</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投入使用会计上采用平均年限法计提折旧，预计使用年限为</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年，残值率为</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0</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；企业在计算交纳企业所得税时一次性扣除。</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200000"/>
              </a:lnSpc>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年折旧额</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2. 5*4=10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（按月计提折旧额）</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20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会计处理：</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20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最后一年：           借：管理费用          </a:t>
            </a: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100000</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20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贷</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：累计折旧          </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100000</a:t>
            </a:r>
          </a:p>
          <a:p>
            <a:pPr algn="dist">
              <a:lnSpc>
                <a:spcPct val="200000"/>
              </a:lnSpc>
            </a:pP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90601"/>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90601"/>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90601"/>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43000" y="112703"/>
            <a:ext cx="786447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endPar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sym typeface="+mn-ea"/>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3" name="文本框 2"/>
          <p:cNvSpPr txBox="1"/>
          <p:nvPr/>
        </p:nvSpPr>
        <p:spPr>
          <a:xfrm>
            <a:off x="963083" y="3758"/>
            <a:ext cx="6167946" cy="615040"/>
          </a:xfrm>
          <a:prstGeom prst="rect">
            <a:avLst/>
          </a:prstGeom>
          <a:noFill/>
        </p:spPr>
        <p:txBody>
          <a:bodyPr wrap="square">
            <a:spAutoFit/>
          </a:bodyPr>
          <a:lstStyle/>
          <a:p>
            <a:pPr algn="l">
              <a:lnSpc>
                <a:spcPct val="200000"/>
              </a:lnSpc>
            </a:pPr>
            <a:r>
              <a:rPr lang="zh-CN" altLang="en-US" sz="2000" b="1" dirty="0">
                <a:solidFill>
                  <a:schemeClr val="bg1"/>
                </a:solidFill>
                <a:latin typeface="微软雅黑" panose="020B0503020204020204" pitchFamily="34" charset="-122"/>
                <a:ea typeface="微软雅黑" panose="020B0503020204020204" pitchFamily="34" charset="-122"/>
              </a:rPr>
              <a:t>税收与财会差异及调整</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4"/>
          <a:srcRect b="7068"/>
          <a:stretch/>
        </p:blipFill>
        <p:spPr>
          <a:xfrm>
            <a:off x="1104900" y="1234438"/>
            <a:ext cx="9982200" cy="44736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033357" y="126491"/>
            <a:ext cx="798703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税收与财会差异及调整</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3" name="文本框 2"/>
          <p:cNvSpPr txBox="1"/>
          <p:nvPr/>
        </p:nvSpPr>
        <p:spPr>
          <a:xfrm>
            <a:off x="809625" y="1342312"/>
            <a:ext cx="10648511" cy="4401205"/>
          </a:xfrm>
          <a:prstGeom prst="rect">
            <a:avLst/>
          </a:prstGeom>
          <a:noFill/>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最后一年：</a:t>
            </a:r>
            <a:r>
              <a:rPr lang="zh-CN" altLang="en-US" sz="2000" b="1" dirty="0">
                <a:latin typeface="微软雅黑" panose="020B0503020204020204" pitchFamily="34" charset="-122"/>
                <a:ea typeface="微软雅黑" panose="020B0503020204020204" pitchFamily="34" charset="-122"/>
              </a:rPr>
              <a:t>年度企业所得税纳税申报表单</a:t>
            </a:r>
            <a:r>
              <a:rPr lang="en-US" altLang="zh-CN" sz="2000" b="1" dirty="0">
                <a:latin typeface="微软雅黑" panose="020B0503020204020204" pitchFamily="34" charset="-122"/>
                <a:ea typeface="微软雅黑" panose="020B0503020204020204" pitchFamily="34" charset="-122"/>
              </a:rPr>
              <a:t>A105082</a:t>
            </a:r>
            <a:r>
              <a:rPr lang="zh-CN" altLang="en-US" sz="2000" b="1" dirty="0">
                <a:latin typeface="微软雅黑" panose="020B0503020204020204" pitchFamily="34" charset="-122"/>
                <a:ea typeface="微软雅黑" panose="020B0503020204020204" pitchFamily="34" charset="-122"/>
              </a:rPr>
              <a:t>填报内容：</a:t>
            </a:r>
            <a:endParaRPr lang="en-US" altLang="zh-CN" sz="2000" b="1" dirty="0">
              <a:latin typeface="微软雅黑" panose="020B0503020204020204" pitchFamily="34" charset="-122"/>
              <a:ea typeface="微软雅黑" panose="020B0503020204020204" pitchFamily="34" charset="-122"/>
            </a:endParaRPr>
          </a:p>
          <a:p>
            <a:r>
              <a:rPr lang="zh-CN" altLang="en-US" sz="2000" b="1" dirty="0" smtClean="0">
                <a:solidFill>
                  <a:srgbClr val="FF0000"/>
                </a:solidFill>
                <a:latin typeface="微软雅黑" panose="020B0503020204020204" pitchFamily="34" charset="-122"/>
                <a:ea typeface="微软雅黑" panose="020B0503020204020204" pitchFamily="34" charset="-122"/>
              </a:rPr>
              <a:t>    第</a:t>
            </a:r>
            <a:r>
              <a:rPr lang="en-US" altLang="zh-CN" sz="2000" b="1" dirty="0" smtClean="0">
                <a:solidFill>
                  <a:srgbClr val="FF0000"/>
                </a:solidFill>
                <a:latin typeface="微软雅黑" panose="020B0503020204020204" pitchFamily="34" charset="-122"/>
                <a:ea typeface="微软雅黑" panose="020B0503020204020204" pitchFamily="34" charset="-122"/>
              </a:rPr>
              <a:t>11</a:t>
            </a:r>
            <a:r>
              <a:rPr lang="en-US" altLang="zh-CN" sz="2000" b="1" dirty="0">
                <a:solidFill>
                  <a:srgbClr val="FF0000"/>
                </a:solidFill>
                <a:latin typeface="微软雅黑" panose="020B0503020204020204" pitchFamily="34" charset="-122"/>
                <a:ea typeface="微软雅黑" panose="020B0503020204020204" pitchFamily="34" charset="-122"/>
              </a:rPr>
              <a:t>.2</a:t>
            </a:r>
            <a:r>
              <a:rPr lang="zh-CN" altLang="en-US" sz="2000" b="1" dirty="0">
                <a:solidFill>
                  <a:srgbClr val="FF0000"/>
                </a:solidFill>
                <a:latin typeface="微软雅黑" panose="020B0503020204020204" pitchFamily="34" charset="-122"/>
                <a:ea typeface="微软雅黑" panose="020B0503020204020204" pitchFamily="34" charset="-122"/>
              </a:rPr>
              <a:t>行</a:t>
            </a:r>
            <a:r>
              <a:rPr lang="zh-CN" altLang="en-US" sz="2000" b="1" dirty="0">
                <a:latin typeface="微软雅黑" panose="020B0503020204020204" pitchFamily="34" charset="-122"/>
                <a:ea typeface="微软雅黑" panose="020B0503020204020204" pitchFamily="34" charset="-122"/>
              </a:rPr>
              <a:t>“购置单价</a:t>
            </a:r>
            <a:r>
              <a:rPr lang="en-US" altLang="zh-CN" sz="2000" b="1" dirty="0">
                <a:latin typeface="微软雅黑" panose="020B0503020204020204" pitchFamily="34" charset="-122"/>
                <a:ea typeface="微软雅黑" panose="020B0503020204020204" pitchFamily="34" charset="-122"/>
              </a:rPr>
              <a:t>500</a:t>
            </a:r>
            <a:r>
              <a:rPr lang="zh-CN" altLang="en-US" sz="2000" b="1" dirty="0">
                <a:latin typeface="微软雅黑" panose="020B0503020204020204" pitchFamily="34" charset="-122"/>
                <a:ea typeface="微软雅黑" panose="020B0503020204020204" pitchFamily="34" charset="-122"/>
              </a:rPr>
              <a:t>万元以下设备器具一次性扣除</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不包含高新技术企业</a:t>
            </a:r>
            <a:r>
              <a:rPr lang="en-US" altLang="zh-CN" sz="2000" b="1" dirty="0">
                <a:latin typeface="微软雅黑" panose="020B0503020204020204" pitchFamily="34" charset="-122"/>
                <a:ea typeface="微软雅黑" panose="020B0503020204020204" pitchFamily="34" charset="-122"/>
              </a:rPr>
              <a:t>2022</a:t>
            </a:r>
            <a:r>
              <a:rPr lang="zh-CN" altLang="en-US" sz="2000" b="1" dirty="0">
                <a:latin typeface="微软雅黑" panose="020B0503020204020204" pitchFamily="34" charset="-122"/>
                <a:ea typeface="微软雅黑" panose="020B0503020204020204" pitchFamily="34" charset="-122"/>
              </a:rPr>
              <a:t>年第四季度购置</a:t>
            </a:r>
            <a:r>
              <a:rPr lang="en-US" altLang="zh-CN" sz="2000" b="1" dirty="0">
                <a:latin typeface="微软雅黑" panose="020B0503020204020204" pitchFamily="34" charset="-122"/>
                <a:ea typeface="微软雅黑" panose="020B0503020204020204" pitchFamily="34" charset="-122"/>
              </a:rPr>
              <a:t>)”</a:t>
            </a:r>
          </a:p>
          <a:p>
            <a:r>
              <a:rPr lang="zh-CN" altLang="en-US" sz="2000" b="1" dirty="0" smtClean="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列“资产原值”：填报纳税人会计处理计提折旧、摊销的资产原值（或历史成本）的金额。</a:t>
            </a:r>
            <a:r>
              <a:rPr lang="en-US" altLang="zh-CN" sz="2000" b="1" dirty="0">
                <a:highlight>
                  <a:srgbClr val="FFFF00"/>
                </a:highlight>
                <a:latin typeface="微软雅黑" panose="020B0503020204020204" pitchFamily="34" charset="-122"/>
                <a:ea typeface="微软雅黑" panose="020B0503020204020204" pitchFamily="34" charset="-122"/>
              </a:rPr>
              <a:t>120</a:t>
            </a:r>
            <a:r>
              <a:rPr lang="zh-CN" altLang="en-US" sz="2000" b="1" dirty="0">
                <a:highlight>
                  <a:srgbClr val="FFFF00"/>
                </a:highlight>
                <a:latin typeface="微软雅黑" panose="020B0503020204020204" pitchFamily="34" charset="-122"/>
                <a:ea typeface="微软雅黑" panose="020B0503020204020204" pitchFamily="34" charset="-122"/>
              </a:rPr>
              <a:t>万元</a:t>
            </a:r>
            <a:endParaRPr lang="en-US" altLang="zh-CN" sz="2000" b="1" dirty="0">
              <a:highlight>
                <a:srgbClr val="FFFF00"/>
              </a:highlight>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列“本年折旧、摊销额”：填报纳税人会计核算的本年资产折旧、摊销额。</a:t>
            </a:r>
            <a:r>
              <a:rPr lang="en-US" altLang="zh-CN" sz="2000" b="1" dirty="0">
                <a:highlight>
                  <a:srgbClr val="FFFF00"/>
                </a:highlight>
                <a:latin typeface="微软雅黑" panose="020B0503020204020204" pitchFamily="34" charset="-122"/>
                <a:ea typeface="微软雅黑" panose="020B0503020204020204" pitchFamily="34" charset="-122"/>
              </a:rPr>
              <a:t>2. 5</a:t>
            </a:r>
            <a:r>
              <a:rPr lang="zh-CN" altLang="en-US" sz="2000" b="1" dirty="0">
                <a:highlight>
                  <a:srgbClr val="FFFF00"/>
                </a:highlight>
                <a:latin typeface="微软雅黑" panose="020B0503020204020204" pitchFamily="34" charset="-122"/>
                <a:ea typeface="微软雅黑" panose="020B0503020204020204" pitchFamily="34" charset="-122"/>
              </a:rPr>
              <a:t>万</a:t>
            </a:r>
            <a:r>
              <a:rPr lang="en-US" altLang="zh-CN" sz="2000" b="1" dirty="0">
                <a:highlight>
                  <a:srgbClr val="FFFF00"/>
                </a:highlight>
                <a:latin typeface="微软雅黑" panose="020B0503020204020204" pitchFamily="34" charset="-122"/>
                <a:ea typeface="微软雅黑" panose="020B0503020204020204" pitchFamily="34" charset="-122"/>
              </a:rPr>
              <a:t>*4</a:t>
            </a:r>
            <a:r>
              <a:rPr lang="zh-CN" altLang="en-US" sz="2000" b="1" dirty="0">
                <a:highlight>
                  <a:srgbClr val="FFFF00"/>
                </a:highlight>
                <a:latin typeface="微软雅黑" panose="020B0503020204020204" pitchFamily="34" charset="-122"/>
                <a:ea typeface="微软雅黑" panose="020B0503020204020204" pitchFamily="34" charset="-122"/>
              </a:rPr>
              <a:t>个月</a:t>
            </a:r>
            <a:r>
              <a:rPr lang="en-US" altLang="zh-CN" sz="2000" b="1" dirty="0">
                <a:highlight>
                  <a:srgbClr val="FFFF00"/>
                </a:highlight>
                <a:latin typeface="微软雅黑" panose="020B0503020204020204" pitchFamily="34" charset="-122"/>
                <a:ea typeface="微软雅黑" panose="020B0503020204020204" pitchFamily="34" charset="-122"/>
              </a:rPr>
              <a:t>=10</a:t>
            </a:r>
            <a:r>
              <a:rPr lang="zh-CN" altLang="en-US" sz="2000" b="1" dirty="0">
                <a:highlight>
                  <a:srgbClr val="FFFF00"/>
                </a:highlight>
                <a:latin typeface="微软雅黑" panose="020B0503020204020204" pitchFamily="34" charset="-122"/>
                <a:ea typeface="微软雅黑" panose="020B0503020204020204" pitchFamily="34" charset="-122"/>
              </a:rPr>
              <a:t>万元</a:t>
            </a:r>
            <a:endParaRPr lang="en-US" altLang="zh-CN" sz="2000" b="1" dirty="0">
              <a:highlight>
                <a:srgbClr val="FFFF00"/>
              </a:highlight>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列“累计折旧、摊销额”：填报纳税人会计核算的累计（含本年）资产折旧、摊销额。</a:t>
            </a:r>
            <a:r>
              <a:rPr lang="en-US" altLang="zh-CN" sz="2000" b="1" dirty="0">
                <a:highlight>
                  <a:srgbClr val="FFFF00"/>
                </a:highlight>
                <a:latin typeface="微软雅黑" panose="020B0503020204020204" pitchFamily="34" charset="-122"/>
                <a:ea typeface="微软雅黑" panose="020B0503020204020204" pitchFamily="34" charset="-122"/>
              </a:rPr>
              <a:t>20+30*3+10=120</a:t>
            </a:r>
          </a:p>
          <a:p>
            <a:r>
              <a:rPr lang="zh-CN" altLang="en-US" sz="2000" b="1" dirty="0" smtClean="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列“资产计税基础”：填报纳税人按照税收规定据以计算折旧、摊销的资产原值（或历史成本） 的金额。</a:t>
            </a:r>
            <a:r>
              <a:rPr lang="en-US" altLang="zh-CN" sz="2000" b="1" dirty="0">
                <a:highlight>
                  <a:srgbClr val="FFFF00"/>
                </a:highlight>
                <a:latin typeface="微软雅黑" panose="020B0503020204020204" pitchFamily="34" charset="-122"/>
                <a:ea typeface="微软雅黑" panose="020B0503020204020204" pitchFamily="34" charset="-122"/>
              </a:rPr>
              <a:t>120</a:t>
            </a:r>
            <a:r>
              <a:rPr lang="zh-CN" altLang="en-US" sz="2000" b="1" dirty="0">
                <a:highlight>
                  <a:srgbClr val="FFFF00"/>
                </a:highlight>
                <a:latin typeface="微软雅黑" panose="020B0503020204020204" pitchFamily="34" charset="-122"/>
                <a:ea typeface="微软雅黑" panose="020B0503020204020204" pitchFamily="34" charset="-122"/>
              </a:rPr>
              <a:t>万元</a:t>
            </a:r>
            <a:endParaRPr lang="en-US" altLang="zh-CN" sz="2000" b="1" dirty="0">
              <a:highlight>
                <a:srgbClr val="FFFF00"/>
              </a:highlight>
              <a:latin typeface="微软雅黑" panose="020B0503020204020204" pitchFamily="34" charset="-122"/>
              <a:ea typeface="微软雅黑" panose="020B0503020204020204" pitchFamily="34" charset="-122"/>
            </a:endParaRPr>
          </a:p>
          <a:p>
            <a:r>
              <a:rPr lang="zh-CN" altLang="en-US" sz="2000" b="1" dirty="0" smtClean="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5 </a:t>
            </a:r>
            <a:r>
              <a:rPr lang="zh-CN" altLang="en-US" sz="2000" b="1" dirty="0">
                <a:latin typeface="微软雅黑" panose="020B0503020204020204" pitchFamily="34" charset="-122"/>
                <a:ea typeface="微软雅黑" panose="020B0503020204020204" pitchFamily="34" charset="-122"/>
              </a:rPr>
              <a:t>列“税收折旧、摊销额”：填报纳税人按照税收规定计算的允许税前扣除的本年资产折旧、摊 销额。</a:t>
            </a:r>
            <a:r>
              <a:rPr lang="en-US" altLang="zh-CN" sz="2000" b="1" dirty="0">
                <a:highlight>
                  <a:srgbClr val="FFFF00"/>
                </a:highlight>
                <a:latin typeface="微软雅黑" panose="020B0503020204020204" pitchFamily="34" charset="-122"/>
                <a:ea typeface="微软雅黑" panose="020B0503020204020204" pitchFamily="34" charset="-122"/>
              </a:rPr>
              <a:t>0</a:t>
            </a:r>
            <a:r>
              <a:rPr lang="zh-CN" altLang="en-US" sz="2000" b="1" dirty="0">
                <a:highlight>
                  <a:srgbClr val="FFFF00"/>
                </a:highlight>
                <a:latin typeface="微软雅黑" panose="020B0503020204020204" pitchFamily="34" charset="-122"/>
                <a:ea typeface="微软雅黑" panose="020B0503020204020204" pitchFamily="34" charset="-122"/>
              </a:rPr>
              <a:t>元</a:t>
            </a:r>
            <a:endParaRPr lang="en-US" altLang="zh-CN" sz="2000" b="1" dirty="0">
              <a:highlight>
                <a:srgbClr val="FFFF00"/>
              </a:highlight>
              <a:latin typeface="微软雅黑" panose="020B0503020204020204" pitchFamily="34" charset="-122"/>
              <a:ea typeface="微软雅黑" panose="020B0503020204020204" pitchFamily="34" charset="-122"/>
            </a:endParaRPr>
          </a:p>
          <a:p>
            <a:r>
              <a:rPr lang="zh-CN" altLang="en-US" sz="2000" dirty="0"/>
              <a:t> </a:t>
            </a:r>
            <a:r>
              <a:rPr lang="en-US" altLang="zh-CN" sz="2000" b="1" dirty="0" smtClean="0">
                <a:latin typeface="微软雅黑" panose="020B0503020204020204" pitchFamily="34" charset="-122"/>
                <a:ea typeface="微软雅黑" panose="020B0503020204020204" pitchFamily="34" charset="-122"/>
              </a:rPr>
              <a:t> </a:t>
            </a:r>
            <a:endParaRPr lang="en-US" altLang="zh-CN" sz="20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Right)">
                                      <p:cBhvr>
                                        <p:cTn id="15" dur="500"/>
                                        <p:tgtEl>
                                          <p:spTgt spid="3">
                                            <p:txEl>
                                              <p:pRg st="2" end="2"/>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trips(downRight)">
                                      <p:cBhvr>
                                        <p:cTn id="18" dur="500"/>
                                        <p:tgtEl>
                                          <p:spTgt spid="3">
                                            <p:txEl>
                                              <p:pRg st="3" end="3"/>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trips(downRight)">
                                      <p:cBhvr>
                                        <p:cTn id="21" dur="500"/>
                                        <p:tgtEl>
                                          <p:spTgt spid="3">
                                            <p:txEl>
                                              <p:pRg st="4" end="4"/>
                                            </p:txEl>
                                          </p:spTgt>
                                        </p:tgtEl>
                                      </p:cBhvr>
                                    </p:animEffect>
                                  </p:childTnLst>
                                </p:cTn>
                              </p:par>
                              <p:par>
                                <p:cTn id="22" presetID="18" presetClass="entr" presetSubtype="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trips(downRight)">
                                      <p:cBhvr>
                                        <p:cTn id="24" dur="500"/>
                                        <p:tgtEl>
                                          <p:spTgt spid="3">
                                            <p:txEl>
                                              <p:pRg st="5" end="5"/>
                                            </p:txEl>
                                          </p:spTgt>
                                        </p:tgtEl>
                                      </p:cBhvr>
                                    </p:animEffect>
                                  </p:childTnLst>
                                </p:cTn>
                              </p:par>
                              <p:par>
                                <p:cTn id="25" presetID="18" presetClass="entr" presetSubtype="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trips(downRight)">
                                      <p:cBhvr>
                                        <p:cTn id="27" dur="500"/>
                                        <p:tgtEl>
                                          <p:spTgt spid="3">
                                            <p:txEl>
                                              <p:pRg st="6" end="6"/>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strips(downRight)">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Title 1"/>
          <p:cNvSpPr txBox="1"/>
          <p:nvPr/>
        </p:nvSpPr>
        <p:spPr>
          <a:xfrm>
            <a:off x="1033357" y="126491"/>
            <a:ext cx="798703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0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rPr>
              <a:t>税收与财会差异及调整</a:t>
            </a:r>
            <a:endParaRPr kumimoji="0" lang="zh-CN" altLang="en-US" sz="2000" b="1"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3" name="文本框 2"/>
          <p:cNvSpPr txBox="1"/>
          <p:nvPr/>
        </p:nvSpPr>
        <p:spPr>
          <a:xfrm>
            <a:off x="809625" y="957075"/>
            <a:ext cx="10582009" cy="51706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    第 </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6</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列“享受加速折旧政策的资产按税收一般规定计算的折旧、摊销额”：填报纳税人</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享受</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加速折旧、摊销优惠政策的资产，按照税收一般规定计算的折 旧额合计金额、摊销额合计金额。按照税收一般规定计算的折旧、摊销额，是指该资产在</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不享受</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加速折 旧、摊销优惠政策情况下，按照税收规定的</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最低折旧年限以直线法</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计算的折旧额、摊销额。本列仅填报 “税收折旧、摊销额”</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大于</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“享受加速折旧政策的资产按税收一般规定计算的折旧、摊销额”月份的按 税收一般规定计算的折旧额合计金额、摊销额合计金额。</a:t>
            </a: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10</a:t>
            </a: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万元</a:t>
            </a:r>
            <a:endPar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第 </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7 </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列“加速折旧、摊销统计额”：用于统计纳税人享受各类固定资产加速折旧政策的优惠金额， 按第</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5-6</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列金额填报</a:t>
            </a:r>
            <a:r>
              <a:rPr kumimoji="0" lang="zh-CN" altLang="en-US" sz="2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en-US" altLang="zh-CN" sz="2000" b="1" i="0" u="none" strike="noStrike" kern="1200" cap="none" spc="0" normalizeH="0" baseline="0" noProof="0" dirty="0" smtClean="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0-10</a:t>
            </a: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=-10</a:t>
            </a: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万 元  </a:t>
            </a:r>
            <a:endPar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baseline="0" noProof="0" dirty="0" smtClean="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    </a:t>
            </a:r>
            <a:r>
              <a:rPr kumimoji="0" lang="zh-CN" altLang="en-US" sz="2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第 </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8</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列“累计折旧、摊销额”：填报纳税人按照税收规定计算的累计（含本年）资产折旧、摊销额。</a:t>
            </a: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120</a:t>
            </a: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万元</a:t>
            </a:r>
          </a:p>
          <a:p>
            <a:pPr lvl="0">
              <a:defRPr/>
            </a:pPr>
            <a:r>
              <a:rPr lang="zh-CN" altLang="en-US" sz="2000" b="1" dirty="0" smtClean="0">
                <a:latin typeface="微软雅黑" panose="020B0503020204020204" pitchFamily="34" charset="-122"/>
                <a:ea typeface="微软雅黑" panose="020B0503020204020204" pitchFamily="34" charset="-122"/>
              </a:rPr>
              <a:t>     第 </a:t>
            </a:r>
            <a:r>
              <a:rPr lang="en-US" altLang="zh-CN" sz="2000" b="1" dirty="0">
                <a:latin typeface="微软雅黑" panose="020B0503020204020204" pitchFamily="34" charset="-122"/>
                <a:ea typeface="微软雅黑" panose="020B0503020204020204" pitchFamily="34" charset="-122"/>
              </a:rPr>
              <a:t>5 </a:t>
            </a:r>
            <a:r>
              <a:rPr lang="zh-CN" altLang="en-US" sz="2000" b="1" dirty="0">
                <a:latin typeface="微软雅黑" panose="020B0503020204020204" pitchFamily="34" charset="-122"/>
                <a:ea typeface="微软雅黑" panose="020B0503020204020204" pitchFamily="34" charset="-122"/>
              </a:rPr>
              <a:t>行</a:t>
            </a:r>
            <a:r>
              <a:rPr kumimoji="0" lang="zh-CN" altLang="en-US" sz="2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第 </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9</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列“纳税调整金额”：填报第</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2-5</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列金额</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a:t>
            </a:r>
            <a:r>
              <a:rPr kumimoji="0" lang="en-US" altLang="zh-CN"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-0=10</a:t>
            </a:r>
            <a:r>
              <a:rPr kumimoji="0" lang="zh-CN" altLang="en-US" sz="20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万元</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经过</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个年度的纳税调整</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资产的税务处理与会计处理一致。</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第</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2019</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年调减</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100</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万。 </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2020-2022</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年调增</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30*3=90</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万。</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2023</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年调增</a:t>
            </a:r>
            <a:r>
              <a:rPr kumimoji="0" lang="en-US" altLang="zh-CN"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10</a:t>
            </a: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万。</a:t>
            </a:r>
            <a:r>
              <a:rPr kumimoji="0" lang="en-US" altLang="zh-CN"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90+10=100</a:t>
            </a: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万</a:t>
            </a:r>
            <a:endParaRPr kumimoji="0" lang="en-US" altLang="zh-CN"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25469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Right)">
                                      <p:cBhvr>
                                        <p:cTn id="10" dur="500"/>
                                        <p:tgtEl>
                                          <p:spTgt spid="3">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Right)">
                                      <p:cBhvr>
                                        <p:cTn id="13" dur="500"/>
                                        <p:tgtEl>
                                          <p:spTgt spid="3">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05347"/>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05347"/>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84082"/>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57605" y="148347"/>
            <a:ext cx="674116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税收与财会差异及调整</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561752" y="5310870"/>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00" name="文本框 99"/>
          <p:cNvSpPr txBox="1"/>
          <p:nvPr/>
        </p:nvSpPr>
        <p:spPr>
          <a:xfrm>
            <a:off x="673424" y="1153869"/>
            <a:ext cx="10758964" cy="4708981"/>
          </a:xfrm>
          <a:prstGeom prst="rect">
            <a:avLst/>
          </a:prstGeom>
          <a:noFill/>
          <a:ln w="9525">
            <a:noFill/>
          </a:ln>
        </p:spPr>
        <p:txBody>
          <a:bodyPr wrap="square">
            <a:spAutoFit/>
          </a:bodyPr>
          <a:lstStyle/>
          <a:p>
            <a:pPr fontAlgn="ctr" latinLnBrk="1"/>
            <a:r>
              <a:rPr lang="zh-CN" altLang="en-US" sz="2000" b="1" dirty="0">
                <a:latin typeface="微软雅黑" panose="020B0503020204020204" pitchFamily="34" charset="-122"/>
                <a:ea typeface="微软雅黑" panose="020B0503020204020204" pitchFamily="34" charset="-122"/>
              </a:rPr>
              <a:t>政策要点一：</a:t>
            </a:r>
          </a:p>
          <a:p>
            <a:pPr fontAlgn="ctr" latinLnBrk="1"/>
            <a:r>
              <a:rPr lang="zh-CN" altLang="en-US" sz="2000" b="1" dirty="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企业</a:t>
            </a:r>
            <a:r>
              <a:rPr lang="zh-CN" altLang="en-US" sz="2000" b="1" dirty="0">
                <a:latin typeface="微软雅黑" panose="020B0503020204020204" pitchFamily="34" charset="-122"/>
                <a:ea typeface="微软雅黑" panose="020B0503020204020204" pitchFamily="34" charset="-122"/>
              </a:rPr>
              <a:t>在</a:t>
            </a:r>
            <a:r>
              <a:rPr lang="en-US" altLang="zh-CN" sz="2000" b="1" dirty="0">
                <a:latin typeface="微软雅黑" panose="020B0503020204020204" pitchFamily="34" charset="-122"/>
                <a:ea typeface="微软雅黑" panose="020B0503020204020204" pitchFamily="34" charset="-122"/>
              </a:rPr>
              <a:t>2018</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月</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日至</a:t>
            </a:r>
            <a:r>
              <a:rPr lang="en-US" altLang="zh-CN" sz="2000" b="1" dirty="0">
                <a:latin typeface="微软雅黑" panose="020B0503020204020204" pitchFamily="34" charset="-122"/>
                <a:ea typeface="微软雅黑" panose="020B0503020204020204" pitchFamily="34" charset="-122"/>
              </a:rPr>
              <a:t>2020</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12</a:t>
            </a:r>
            <a:r>
              <a:rPr lang="zh-CN" altLang="en-US" sz="2000" b="1" dirty="0">
                <a:latin typeface="微软雅黑" panose="020B0503020204020204" pitchFamily="34" charset="-122"/>
                <a:ea typeface="微软雅黑" panose="020B0503020204020204" pitchFamily="34" charset="-122"/>
              </a:rPr>
              <a:t>月</a:t>
            </a:r>
            <a:r>
              <a:rPr lang="en-US" altLang="zh-CN" sz="2000" b="1" dirty="0">
                <a:latin typeface="微软雅黑" panose="020B0503020204020204" pitchFamily="34" charset="-122"/>
                <a:ea typeface="微软雅黑" panose="020B0503020204020204" pitchFamily="34" charset="-122"/>
              </a:rPr>
              <a:t>31</a:t>
            </a:r>
            <a:r>
              <a:rPr lang="zh-CN" altLang="en-US" sz="2000" b="1" dirty="0">
                <a:latin typeface="微软雅黑" panose="020B0503020204020204" pitchFamily="34" charset="-122"/>
                <a:ea typeface="微软雅黑" panose="020B0503020204020204" pitchFamily="34" charset="-122"/>
              </a:rPr>
              <a:t>日期间新购进的设备、器具，单位价值不超过</a:t>
            </a:r>
            <a:r>
              <a:rPr lang="en-US" altLang="zh-CN" sz="2000" b="1" dirty="0">
                <a:latin typeface="微软雅黑" panose="020B0503020204020204" pitchFamily="34" charset="-122"/>
                <a:ea typeface="微软雅黑" panose="020B0503020204020204" pitchFamily="34" charset="-122"/>
              </a:rPr>
              <a:t>500</a:t>
            </a:r>
            <a:r>
              <a:rPr lang="zh-CN" altLang="en-US" sz="2000" b="1" dirty="0">
                <a:latin typeface="微软雅黑" panose="020B0503020204020204" pitchFamily="34" charset="-122"/>
                <a:ea typeface="微软雅黑" panose="020B0503020204020204" pitchFamily="34" charset="-122"/>
              </a:rPr>
              <a:t>万元的，允许一次性计入当期成本费用在计算应纳税所得额时扣除，不再分年度计算折旧。  </a:t>
            </a:r>
          </a:p>
          <a:p>
            <a:pPr fontAlgn="ctr" latinLnBrk="1"/>
            <a:r>
              <a:rPr lang="zh-CN" altLang="en-US" sz="2000" b="1" dirty="0" smtClean="0">
                <a:latin typeface="微软雅黑" panose="020B0503020204020204" pitchFamily="34" charset="-122"/>
                <a:ea typeface="微软雅黑" panose="020B0503020204020204" pitchFamily="34" charset="-122"/>
              </a:rPr>
              <a:t>政策</a:t>
            </a:r>
            <a:r>
              <a:rPr lang="zh-CN" altLang="en-US" sz="2000" b="1" dirty="0">
                <a:latin typeface="微软雅黑" panose="020B0503020204020204" pitchFamily="34" charset="-122"/>
                <a:ea typeface="微软雅黑" panose="020B0503020204020204" pitchFamily="34" charset="-122"/>
              </a:rPr>
              <a:t>依据</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关于设备 器具扣除有关企业所得税政策的通知</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财税</a:t>
            </a:r>
            <a:r>
              <a:rPr lang="en-US" altLang="zh-CN" sz="2000" b="1" dirty="0">
                <a:latin typeface="微软雅黑" panose="020B0503020204020204" pitchFamily="34" charset="-122"/>
                <a:ea typeface="微软雅黑" panose="020B0503020204020204" pitchFamily="34" charset="-122"/>
              </a:rPr>
              <a:t>〔</a:t>
            </a:r>
            <a:r>
              <a:rPr lang="en-US" altLang="zh-CN" sz="2000" b="1" dirty="0" smtClean="0">
                <a:latin typeface="微软雅黑" panose="020B0503020204020204" pitchFamily="34" charset="-122"/>
                <a:ea typeface="微软雅黑" panose="020B0503020204020204" pitchFamily="34" charset="-122"/>
              </a:rPr>
              <a:t>2018〕54</a:t>
            </a:r>
          </a:p>
          <a:p>
            <a:pPr fontAlgn="ctr" latinLnBrk="1"/>
            <a:endParaRPr lang="en-US" altLang="zh-CN" sz="2000" b="1" dirty="0">
              <a:latin typeface="微软雅黑" panose="020B0503020204020204" pitchFamily="34" charset="-122"/>
              <a:ea typeface="微软雅黑" panose="020B0503020204020204" pitchFamily="34" charset="-122"/>
            </a:endParaRPr>
          </a:p>
          <a:p>
            <a:pPr fontAlgn="ctr" latinLnBrk="1"/>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财政部 税务总局关于设备器具扣除有关企业所得税政策的通知</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（财税</a:t>
            </a:r>
            <a:r>
              <a:rPr lang="en-US" altLang="zh-CN" sz="2000" b="1" dirty="0">
                <a:latin typeface="微软雅黑" panose="020B0503020204020204" pitchFamily="34" charset="-122"/>
                <a:ea typeface="微软雅黑" panose="020B0503020204020204" pitchFamily="34" charset="-122"/>
              </a:rPr>
              <a:t>〔2018〕54</a:t>
            </a:r>
            <a:r>
              <a:rPr lang="zh-CN" altLang="en-US" sz="2000" b="1" dirty="0">
                <a:latin typeface="微软雅黑" panose="020B0503020204020204" pitchFamily="34" charset="-122"/>
                <a:ea typeface="微软雅黑" panose="020B0503020204020204" pitchFamily="34" charset="-122"/>
              </a:rPr>
              <a:t>号）等</a:t>
            </a:r>
            <a:r>
              <a:rPr lang="en-US" altLang="zh-CN" sz="2000" b="1" dirty="0">
                <a:latin typeface="微软雅黑" panose="020B0503020204020204" pitchFamily="34" charset="-122"/>
                <a:ea typeface="微软雅黑" panose="020B0503020204020204" pitchFamily="34" charset="-122"/>
              </a:rPr>
              <a:t>16</a:t>
            </a:r>
            <a:r>
              <a:rPr lang="zh-CN" altLang="en-US" sz="2000" b="1" dirty="0">
                <a:latin typeface="微软雅黑" panose="020B0503020204020204" pitchFamily="34" charset="-122"/>
                <a:ea typeface="微软雅黑" panose="020B0503020204020204" pitchFamily="34" charset="-122"/>
              </a:rPr>
              <a:t>个文件规定的税收优惠政策凡已经到期的，执行期限延长至</a:t>
            </a:r>
            <a:r>
              <a:rPr lang="en-US" altLang="zh-CN" sz="2000" b="1" dirty="0">
                <a:latin typeface="微软雅黑" panose="020B0503020204020204" pitchFamily="34" charset="-122"/>
                <a:ea typeface="微软雅黑" panose="020B0503020204020204" pitchFamily="34" charset="-122"/>
              </a:rPr>
              <a:t>2023</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12</a:t>
            </a:r>
            <a:r>
              <a:rPr lang="zh-CN" altLang="en-US" sz="2000" b="1" dirty="0">
                <a:latin typeface="微软雅黑" panose="020B0503020204020204" pitchFamily="34" charset="-122"/>
                <a:ea typeface="微软雅黑" panose="020B0503020204020204" pitchFamily="34" charset="-122"/>
              </a:rPr>
              <a:t>月</a:t>
            </a:r>
            <a:r>
              <a:rPr lang="en-US" altLang="zh-CN" sz="2000" b="1" dirty="0">
                <a:latin typeface="微软雅黑" panose="020B0503020204020204" pitchFamily="34" charset="-122"/>
                <a:ea typeface="微软雅黑" panose="020B0503020204020204" pitchFamily="34" charset="-122"/>
              </a:rPr>
              <a:t>31</a:t>
            </a:r>
            <a:r>
              <a:rPr lang="zh-CN" altLang="en-US" sz="2000" b="1" dirty="0">
                <a:latin typeface="微软雅黑" panose="020B0503020204020204" pitchFamily="34" charset="-122"/>
                <a:ea typeface="微软雅黑" panose="020B0503020204020204" pitchFamily="34" charset="-122"/>
              </a:rPr>
              <a:t>日。</a:t>
            </a:r>
          </a:p>
          <a:p>
            <a:pPr fontAlgn="ctr" latinLnBrk="1"/>
            <a:endParaRPr lang="en-US" altLang="zh-CN" sz="2000" b="1" dirty="0">
              <a:latin typeface="微软雅黑" panose="020B0503020204020204" pitchFamily="34" charset="-122"/>
              <a:ea typeface="微软雅黑" panose="020B0503020204020204" pitchFamily="34" charset="-122"/>
            </a:endParaRPr>
          </a:p>
          <a:p>
            <a:pPr fontAlgn="ctr" latinLnBrk="1"/>
            <a:r>
              <a:rPr lang="zh-CN" altLang="en-US" sz="2000" b="1" dirty="0" smtClean="0">
                <a:latin typeface="微软雅黑" panose="020B0503020204020204" pitchFamily="34" charset="-122"/>
                <a:ea typeface="微软雅黑" panose="020B0503020204020204" pitchFamily="34" charset="-122"/>
              </a:rPr>
              <a:t>政策</a:t>
            </a:r>
            <a:r>
              <a:rPr lang="zh-CN" altLang="en-US" sz="2000" b="1" dirty="0">
                <a:latin typeface="微软雅黑" panose="020B0503020204020204" pitchFamily="34" charset="-122"/>
                <a:ea typeface="微软雅黑" panose="020B0503020204020204" pitchFamily="34" charset="-122"/>
              </a:rPr>
              <a:t>依据</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关于延长部分税收优惠政策执行期限的公告</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财税</a:t>
            </a:r>
            <a:r>
              <a:rPr lang="en-US" altLang="zh-CN" sz="2000" b="1" dirty="0">
                <a:latin typeface="微软雅黑" panose="020B0503020204020204" pitchFamily="34" charset="-122"/>
                <a:ea typeface="微软雅黑" panose="020B0503020204020204" pitchFamily="34" charset="-122"/>
              </a:rPr>
              <a:t>〔2021〕6</a:t>
            </a:r>
          </a:p>
          <a:p>
            <a:pPr fontAlgn="ctr" latinLnBrk="1"/>
            <a:r>
              <a:rPr lang="en-US" altLang="zh-CN" sz="2000" b="1" dirty="0">
                <a:latin typeface="微软雅黑" panose="020B0503020204020204" pitchFamily="34" charset="-122"/>
                <a:ea typeface="微软雅黑" panose="020B0503020204020204" pitchFamily="34" charset="-122"/>
              </a:rPr>
              <a:t>        </a:t>
            </a:r>
          </a:p>
          <a:p>
            <a:pPr fontAlgn="ctr" latinLnBrk="1"/>
            <a:r>
              <a:rPr lang="en-US" altLang="zh-CN" sz="2000" b="1" dirty="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企业在</a:t>
            </a:r>
            <a:r>
              <a:rPr lang="en-US" altLang="zh-CN" sz="2000" b="1" dirty="0">
                <a:latin typeface="微软雅黑" panose="020B0503020204020204" pitchFamily="34" charset="-122"/>
                <a:ea typeface="微软雅黑" panose="020B0503020204020204" pitchFamily="34" charset="-122"/>
              </a:rPr>
              <a:t>2024</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月</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日至</a:t>
            </a:r>
            <a:r>
              <a:rPr lang="en-US" altLang="zh-CN" sz="2000" b="1" dirty="0">
                <a:latin typeface="微软雅黑" panose="020B0503020204020204" pitchFamily="34" charset="-122"/>
                <a:ea typeface="微软雅黑" panose="020B0503020204020204" pitchFamily="34" charset="-122"/>
              </a:rPr>
              <a:t>2027</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12</a:t>
            </a:r>
            <a:r>
              <a:rPr lang="zh-CN" altLang="en-US" sz="2000" b="1" dirty="0">
                <a:latin typeface="微软雅黑" panose="020B0503020204020204" pitchFamily="34" charset="-122"/>
                <a:ea typeface="微软雅黑" panose="020B0503020204020204" pitchFamily="34" charset="-122"/>
              </a:rPr>
              <a:t>月</a:t>
            </a:r>
            <a:r>
              <a:rPr lang="en-US" altLang="zh-CN" sz="2000" b="1" dirty="0">
                <a:latin typeface="微软雅黑" panose="020B0503020204020204" pitchFamily="34" charset="-122"/>
                <a:ea typeface="微软雅黑" panose="020B0503020204020204" pitchFamily="34" charset="-122"/>
              </a:rPr>
              <a:t>31</a:t>
            </a:r>
            <a:r>
              <a:rPr lang="zh-CN" altLang="en-US" sz="2000" b="1" dirty="0">
                <a:latin typeface="微软雅黑" panose="020B0503020204020204" pitchFamily="34" charset="-122"/>
                <a:ea typeface="微软雅黑" panose="020B0503020204020204" pitchFamily="34" charset="-122"/>
              </a:rPr>
              <a:t>日期间新购进的设备、器具，单位价值不超过</a:t>
            </a:r>
            <a:r>
              <a:rPr lang="en-US" altLang="zh-CN" sz="2000" b="1" dirty="0">
                <a:latin typeface="微软雅黑" panose="020B0503020204020204" pitchFamily="34" charset="-122"/>
                <a:ea typeface="微软雅黑" panose="020B0503020204020204" pitchFamily="34" charset="-122"/>
              </a:rPr>
              <a:t>500</a:t>
            </a:r>
            <a:r>
              <a:rPr lang="zh-CN" altLang="en-US" sz="2000" b="1" dirty="0">
                <a:latin typeface="微软雅黑" panose="020B0503020204020204" pitchFamily="34" charset="-122"/>
                <a:ea typeface="微软雅黑" panose="020B0503020204020204" pitchFamily="34" charset="-122"/>
              </a:rPr>
              <a:t>万元的，允许一次性计入当期成本费用在计算应纳税所得额时扣除，不再分年度计算折旧。　</a:t>
            </a:r>
          </a:p>
          <a:p>
            <a:pPr fontAlgn="ctr" latinLnBrk="1"/>
            <a:endParaRPr lang="zh-CN" altLang="en-US" sz="2000" b="1" dirty="0">
              <a:latin typeface="微软雅黑" panose="020B0503020204020204" pitchFamily="34" charset="-122"/>
              <a:ea typeface="微软雅黑" panose="020B0503020204020204" pitchFamily="34" charset="-122"/>
            </a:endParaRPr>
          </a:p>
          <a:p>
            <a:pPr fontAlgn="ctr" latinLnBrk="1"/>
            <a:r>
              <a:rPr lang="zh-CN" altLang="en-US" sz="2000" b="1" dirty="0" smtClean="0">
                <a:latin typeface="微软雅黑" panose="020B0503020204020204" pitchFamily="34" charset="-122"/>
                <a:ea typeface="微软雅黑" panose="020B0503020204020204" pitchFamily="34" charset="-122"/>
              </a:rPr>
              <a:t>政策</a:t>
            </a:r>
            <a:r>
              <a:rPr lang="zh-CN" altLang="en-US" sz="2000" b="1" dirty="0">
                <a:latin typeface="微软雅黑" panose="020B0503020204020204" pitchFamily="34" charset="-122"/>
                <a:ea typeface="微软雅黑" panose="020B0503020204020204" pitchFamily="34" charset="-122"/>
              </a:rPr>
              <a:t>依据：</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关于设备、器具扣除有关企业所得税政策的公告</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财政部 税务总局公告</a:t>
            </a:r>
            <a:r>
              <a:rPr lang="en-US" altLang="zh-CN" sz="2000" b="1" dirty="0">
                <a:latin typeface="微软雅黑" panose="020B0503020204020204" pitchFamily="34" charset="-122"/>
                <a:ea typeface="微软雅黑" panose="020B0503020204020204" pitchFamily="34" charset="-122"/>
              </a:rPr>
              <a:t>2023</a:t>
            </a:r>
            <a:r>
              <a:rPr lang="zh-CN" altLang="en-US" sz="2000" b="1" dirty="0">
                <a:latin typeface="微软雅黑" panose="020B0503020204020204" pitchFamily="34" charset="-122"/>
                <a:ea typeface="微软雅黑" panose="020B0503020204020204" pitchFamily="34" charset="-122"/>
              </a:rPr>
              <a:t>年第</a:t>
            </a:r>
            <a:r>
              <a:rPr lang="en-US" altLang="zh-CN" sz="2000" b="1" dirty="0">
                <a:latin typeface="微软雅黑" panose="020B0503020204020204" pitchFamily="34" charset="-122"/>
                <a:ea typeface="微软雅黑" panose="020B0503020204020204" pitchFamily="34" charset="-122"/>
              </a:rPr>
              <a:t>37</a:t>
            </a:r>
            <a:r>
              <a:rPr lang="zh-CN" altLang="en-US" sz="2000" b="1" dirty="0">
                <a:latin typeface="微软雅黑" panose="020B0503020204020204" pitchFamily="34" charset="-122"/>
                <a:ea typeface="微软雅黑" panose="020B0503020204020204" pitchFamily="34" charset="-122"/>
              </a:rPr>
              <a:t>号</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up)">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wipe(left)">
                                      <p:cBhvr>
                                        <p:cTn id="12" dur="500"/>
                                        <p:tgtEl>
                                          <p:spTgt spid="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00">
                                            <p:txEl>
                                              <p:pRg st="1" end="1"/>
                                            </p:txEl>
                                          </p:spTgt>
                                        </p:tgtEl>
                                        <p:attrNameLst>
                                          <p:attrName>style.visibility</p:attrName>
                                        </p:attrNameLst>
                                      </p:cBhvr>
                                      <p:to>
                                        <p:strVal val="visible"/>
                                      </p:to>
                                    </p:set>
                                    <p:animEffect transition="in" filter="strips(downRight)">
                                      <p:cBhvr>
                                        <p:cTn id="17" dur="500"/>
                                        <p:tgtEl>
                                          <p:spTgt spid="100">
                                            <p:txEl>
                                              <p:pRg st="1" end="1"/>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100">
                                            <p:txEl>
                                              <p:pRg st="2" end="2"/>
                                            </p:txEl>
                                          </p:spTgt>
                                        </p:tgtEl>
                                        <p:attrNameLst>
                                          <p:attrName>style.visibility</p:attrName>
                                        </p:attrNameLst>
                                      </p:cBhvr>
                                      <p:to>
                                        <p:strVal val="visible"/>
                                      </p:to>
                                    </p:set>
                                    <p:animEffect transition="in" filter="strips(downRight)">
                                      <p:cBhvr>
                                        <p:cTn id="20" dur="500"/>
                                        <p:tgtEl>
                                          <p:spTgt spid="10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00">
                                            <p:txEl>
                                              <p:pRg st="4" end="4"/>
                                            </p:txEl>
                                          </p:spTgt>
                                        </p:tgtEl>
                                        <p:attrNameLst>
                                          <p:attrName>style.visibility</p:attrName>
                                        </p:attrNameLst>
                                      </p:cBhvr>
                                      <p:to>
                                        <p:strVal val="visible"/>
                                      </p:to>
                                    </p:set>
                                    <p:animEffect transition="in" filter="strips(downRight)">
                                      <p:cBhvr>
                                        <p:cTn id="25" dur="500"/>
                                        <p:tgtEl>
                                          <p:spTgt spid="100">
                                            <p:txEl>
                                              <p:pRg st="4" end="4"/>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100">
                                            <p:txEl>
                                              <p:pRg st="6" end="6"/>
                                            </p:txEl>
                                          </p:spTgt>
                                        </p:tgtEl>
                                        <p:attrNameLst>
                                          <p:attrName>style.visibility</p:attrName>
                                        </p:attrNameLst>
                                      </p:cBhvr>
                                      <p:to>
                                        <p:strVal val="visible"/>
                                      </p:to>
                                    </p:set>
                                    <p:animEffect transition="in" filter="strips(downRight)">
                                      <p:cBhvr>
                                        <p:cTn id="28" dur="500"/>
                                        <p:tgtEl>
                                          <p:spTgt spid="100">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100">
                                            <p:txEl>
                                              <p:pRg st="8" end="8"/>
                                            </p:txEl>
                                          </p:spTgt>
                                        </p:tgtEl>
                                        <p:attrNameLst>
                                          <p:attrName>style.visibility</p:attrName>
                                        </p:attrNameLst>
                                      </p:cBhvr>
                                      <p:to>
                                        <p:strVal val="visible"/>
                                      </p:to>
                                    </p:set>
                                    <p:animEffect transition="in" filter="strips(downRight)">
                                      <p:cBhvr>
                                        <p:cTn id="33" dur="500"/>
                                        <p:tgtEl>
                                          <p:spTgt spid="100">
                                            <p:txEl>
                                              <p:pRg st="8" end="8"/>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00">
                                            <p:txEl>
                                              <p:pRg st="10" end="10"/>
                                            </p:txEl>
                                          </p:spTgt>
                                        </p:tgtEl>
                                        <p:attrNameLst>
                                          <p:attrName>style.visibility</p:attrName>
                                        </p:attrNameLst>
                                      </p:cBhvr>
                                      <p:to>
                                        <p:strVal val="visible"/>
                                      </p:to>
                                    </p:set>
                                    <p:animEffect transition="in" filter="strips(downRight)">
                                      <p:cBhvr>
                                        <p:cTn id="36" dur="500"/>
                                        <p:tgtEl>
                                          <p:spTgt spid="10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90601"/>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90601"/>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69336"/>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43000" y="133968"/>
            <a:ext cx="786447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税收与财会差异及调整</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454645" y="5557393"/>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6" name="文本框 5"/>
          <p:cNvSpPr txBox="1"/>
          <p:nvPr/>
        </p:nvSpPr>
        <p:spPr>
          <a:xfrm>
            <a:off x="1311587" y="1167834"/>
            <a:ext cx="10209854" cy="5478423"/>
          </a:xfrm>
          <a:prstGeom prst="rect">
            <a:avLst/>
          </a:prstGeom>
          <a:noFill/>
        </p:spPr>
        <p:txBody>
          <a:bodyPr wrap="square">
            <a:spAutoFit/>
          </a:bodyPr>
          <a:lstStyle/>
          <a:p>
            <a:pPr>
              <a:lnSpc>
                <a:spcPct val="150000"/>
              </a:lnSpc>
            </a:pPr>
            <a:r>
              <a:rPr lang="zh-CN" altLang="en-US" sz="2000" b="1" dirty="0" smtClean="0">
                <a:latin typeface="微软雅黑" panose="020B0503020204020204" pitchFamily="34" charset="-122"/>
                <a:ea typeface="微软雅黑" panose="020B0503020204020204" pitchFamily="34" charset="-122"/>
              </a:rPr>
              <a:t>政策</a:t>
            </a:r>
            <a:r>
              <a:rPr lang="zh-CN" altLang="en-US" sz="2000" b="1" dirty="0">
                <a:latin typeface="微软雅黑" panose="020B0503020204020204" pitchFamily="34" charset="-122"/>
                <a:ea typeface="微软雅黑" panose="020B0503020204020204" pitchFamily="34" charset="-122"/>
              </a:rPr>
              <a:t>要点：</a:t>
            </a:r>
            <a:endParaRPr lang="en-US" altLang="zh-CN" sz="2000" b="1" dirty="0">
              <a:latin typeface="微软雅黑" panose="020B0503020204020204" pitchFamily="34" charset="-122"/>
              <a:ea typeface="微软雅黑" panose="020B0503020204020204" pitchFamily="34" charset="-122"/>
            </a:endParaRPr>
          </a:p>
          <a:p>
            <a:pPr algn="l">
              <a:lnSpc>
                <a:spcPct val="200000"/>
              </a:lnSpc>
            </a:pPr>
            <a:r>
              <a:rPr lang="zh-CN" altLang="en-US" sz="2000" b="1" i="0" dirty="0">
                <a:solidFill>
                  <a:srgbClr val="000000"/>
                </a:solidFill>
                <a:effectLst/>
                <a:latin typeface="微软雅黑" panose="020B0503020204020204" pitchFamily="34" charset="-122"/>
                <a:ea typeface="微软雅黑" panose="020B0503020204020204" pitchFamily="34" charset="-122"/>
              </a:rPr>
              <a:t>三、企业选择享受一次性税前扣除政策的，</a:t>
            </a:r>
            <a:r>
              <a:rPr lang="zh-CN" altLang="en-US" sz="2000" b="1" i="0" dirty="0">
                <a:solidFill>
                  <a:srgbClr val="FF0000"/>
                </a:solidFill>
                <a:effectLst/>
                <a:latin typeface="微软雅黑" panose="020B0503020204020204" pitchFamily="34" charset="-122"/>
                <a:ea typeface="微软雅黑" panose="020B0503020204020204" pitchFamily="34" charset="-122"/>
              </a:rPr>
              <a:t>其资产的税务处理可与会计处理不一致。</a:t>
            </a:r>
          </a:p>
          <a:p>
            <a:pPr algn="l">
              <a:lnSpc>
                <a:spcPct val="200000"/>
              </a:lnSpc>
            </a:pPr>
            <a:r>
              <a:rPr lang="en-US" altLang="zh-CN" sz="2000" b="1" dirty="0">
                <a:solidFill>
                  <a:srgbClr val="191B1F"/>
                </a:solidFill>
                <a:effectLst/>
                <a:highlight>
                  <a:srgbClr val="FFFFFF"/>
                </a:highlight>
                <a:latin typeface="微软雅黑" panose="020B0503020204020204" pitchFamily="34" charset="-122"/>
                <a:ea typeface="微软雅黑" panose="020B0503020204020204" pitchFamily="34" charset="-122"/>
                <a:cs typeface="宋体" panose="02010600030101010101" pitchFamily="2" charset="-122"/>
              </a:rPr>
              <a:t>   </a:t>
            </a:r>
            <a:r>
              <a:rPr lang="en-US" altLang="zh-CN" sz="2000" b="1" dirty="0" smtClean="0">
                <a:solidFill>
                  <a:srgbClr val="191B1F"/>
                </a:solidFill>
                <a:effectLst/>
                <a:highlight>
                  <a:srgbClr val="FFFFFF"/>
                </a:highlight>
                <a:latin typeface="微软雅黑" panose="020B0503020204020204" pitchFamily="34" charset="-122"/>
                <a:ea typeface="微软雅黑" panose="020B0503020204020204" pitchFamily="34" charset="-122"/>
                <a:cs typeface="宋体" panose="02010600030101010101" pitchFamily="2" charset="-122"/>
              </a:rPr>
              <a:t>    </a:t>
            </a:r>
            <a:r>
              <a:rPr lang="zh-CN" altLang="zh-CN" sz="2000" b="1" dirty="0" smtClean="0">
                <a:solidFill>
                  <a:srgbClr val="191B1F"/>
                </a:solidFill>
                <a:effectLst/>
                <a:highlight>
                  <a:srgbClr val="FFFFFF"/>
                </a:highlight>
                <a:latin typeface="微软雅黑" panose="020B0503020204020204" pitchFamily="34" charset="-122"/>
                <a:ea typeface="微软雅黑" panose="020B0503020204020204" pitchFamily="34" charset="-122"/>
                <a:cs typeface="宋体" panose="02010600030101010101" pitchFamily="2" charset="-122"/>
              </a:rPr>
              <a:t>企业</a:t>
            </a:r>
            <a:r>
              <a:rPr lang="zh-CN" altLang="zh-CN" sz="2000" b="1" dirty="0">
                <a:solidFill>
                  <a:srgbClr val="191B1F"/>
                </a:solidFill>
                <a:effectLst/>
                <a:highlight>
                  <a:srgbClr val="FFFFFF"/>
                </a:highlight>
                <a:latin typeface="微软雅黑" panose="020B0503020204020204" pitchFamily="34" charset="-122"/>
                <a:ea typeface="微软雅黑" panose="020B0503020204020204" pitchFamily="34" charset="-122"/>
                <a:cs typeface="宋体" panose="02010600030101010101" pitchFamily="2" charset="-122"/>
              </a:rPr>
              <a:t>在享受一次性税前扣除政策时，不需要会计上也同时采取与税收上相同的折旧方法。</a:t>
            </a:r>
            <a:r>
              <a:rPr lang="zh-CN" altLang="en-US" sz="2000" b="1" i="0" dirty="0">
                <a:solidFill>
                  <a:srgbClr val="000000"/>
                </a:solidFill>
                <a:effectLst/>
                <a:highlight>
                  <a:srgbClr val="FFFFFF"/>
                </a:highlight>
                <a:latin typeface="微软雅黑" panose="020B0503020204020204" pitchFamily="34" charset="-122"/>
                <a:ea typeface="微软雅黑" panose="020B0503020204020204" pitchFamily="34" charset="-122"/>
              </a:rPr>
              <a:t>应</a:t>
            </a:r>
            <a:r>
              <a:rPr lang="zh-CN" altLang="en-US" sz="2000" b="1" i="0" dirty="0">
                <a:solidFill>
                  <a:srgbClr val="FF0000"/>
                </a:solidFill>
                <a:effectLst/>
                <a:highlight>
                  <a:srgbClr val="FFFFFF"/>
                </a:highlight>
                <a:latin typeface="微软雅黑" panose="020B0503020204020204" pitchFamily="34" charset="-122"/>
                <a:ea typeface="微软雅黑" panose="020B0503020204020204" pitchFamily="34" charset="-122"/>
              </a:rPr>
              <a:t>按照</a:t>
            </a:r>
            <a:r>
              <a:rPr lang="zh-CN" altLang="en-US" sz="2000" b="1" i="0" dirty="0">
                <a:solidFill>
                  <a:srgbClr val="000000"/>
                </a:solidFill>
                <a:effectLst/>
                <a:highlight>
                  <a:srgbClr val="FFFFFF"/>
                </a:highlight>
                <a:latin typeface="微软雅黑" panose="020B0503020204020204" pitchFamily="34" charset="-122"/>
                <a:ea typeface="微软雅黑" panose="020B0503020204020204" pitchFamily="34" charset="-122"/>
              </a:rPr>
              <a:t>有关会计准则的要求</a:t>
            </a:r>
            <a:r>
              <a:rPr lang="zh-CN" altLang="en-US" sz="2000" b="1" i="0" dirty="0">
                <a:solidFill>
                  <a:srgbClr val="FF0000"/>
                </a:solidFill>
                <a:effectLst/>
                <a:highlight>
                  <a:srgbClr val="FFFFFF"/>
                </a:highlight>
                <a:latin typeface="微软雅黑" panose="020B0503020204020204" pitchFamily="34" charset="-122"/>
                <a:ea typeface="微软雅黑" panose="020B0503020204020204" pitchFamily="34" charset="-122"/>
              </a:rPr>
              <a:t>进行会计处理</a:t>
            </a:r>
            <a:r>
              <a:rPr lang="zh-CN" altLang="en-US" sz="2000" b="1" i="0" dirty="0">
                <a:solidFill>
                  <a:srgbClr val="000000"/>
                </a:solidFill>
                <a:effectLst/>
                <a:highlight>
                  <a:srgbClr val="FFFFFF"/>
                </a:highlight>
                <a:latin typeface="微软雅黑" panose="020B0503020204020204" pitchFamily="34" charset="-122"/>
                <a:ea typeface="微软雅黑" panose="020B0503020204020204" pitchFamily="34" charset="-122"/>
              </a:rPr>
              <a:t>。</a:t>
            </a:r>
            <a:r>
              <a:rPr lang="en-US" altLang="zh-CN" sz="2000" b="1" dirty="0">
                <a:solidFill>
                  <a:srgbClr val="333333"/>
                </a:solidFill>
                <a:highlight>
                  <a:srgbClr val="FFFFFF"/>
                </a:highlight>
                <a:latin typeface="微软雅黑" panose="020B0503020204020204" pitchFamily="34" charset="-122"/>
                <a:ea typeface="微软雅黑" panose="020B0503020204020204" pitchFamily="34" charset="-122"/>
              </a:rPr>
              <a:t>     </a:t>
            </a:r>
          </a:p>
          <a:p>
            <a:pPr algn="l">
              <a:lnSpc>
                <a:spcPct val="200000"/>
              </a:lnSpc>
            </a:pPr>
            <a:r>
              <a:rPr lang="zh-CN" altLang="en-US" sz="2000" b="1" dirty="0">
                <a:solidFill>
                  <a:srgbClr val="191B1F"/>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      </a:t>
            </a:r>
            <a:r>
              <a:rPr lang="zh-CN" altLang="en-US" sz="2000" b="1" dirty="0" smtClean="0">
                <a:solidFill>
                  <a:srgbClr val="191B1F"/>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 享受</a:t>
            </a:r>
            <a:r>
              <a:rPr lang="zh-CN" altLang="en-US" sz="2000" b="1" i="0" dirty="0">
                <a:solidFill>
                  <a:srgbClr val="000000"/>
                </a:solidFill>
                <a:effectLst/>
                <a:highlight>
                  <a:srgbClr val="FFFFFF"/>
                </a:highlight>
                <a:latin typeface="微软雅黑" panose="020B0503020204020204" pitchFamily="34" charset="-122"/>
                <a:ea typeface="微软雅黑" panose="020B0503020204020204" pitchFamily="34" charset="-122"/>
              </a:rPr>
              <a:t>固定资产一次性税前扣除所属年度当年，</a:t>
            </a:r>
            <a:r>
              <a:rPr lang="zh-CN" altLang="en-US" sz="2000" b="1" dirty="0">
                <a:solidFill>
                  <a:srgbClr val="191B1F"/>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要进行纳税调减，以后年度因会计折旧额计入当期损益，要进行纳税调增</a:t>
            </a:r>
            <a:r>
              <a:rPr lang="zh-CN" altLang="en-US" sz="2000" b="1" dirty="0" smtClean="0">
                <a:solidFill>
                  <a:srgbClr val="191B1F"/>
                </a:solidFill>
                <a:highlight>
                  <a:srgbClr val="FFFFFF"/>
                </a:highlight>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dirty="0" smtClean="0">
                <a:solidFill>
                  <a:srgbClr val="333333"/>
                </a:solidFill>
                <a:latin typeface="微软雅黑" panose="020B0503020204020204" pitchFamily="34" charset="-122"/>
                <a:ea typeface="微软雅黑" panose="020B0503020204020204" pitchFamily="34" charset="-122"/>
              </a:rPr>
              <a:t>     </a:t>
            </a:r>
            <a:endParaRPr lang="en-US" altLang="zh-CN" sz="2000" b="1" dirty="0">
              <a:solidFill>
                <a:srgbClr val="333333"/>
              </a:solidFill>
              <a:latin typeface="微软雅黑" panose="020B0503020204020204" pitchFamily="34" charset="-122"/>
              <a:ea typeface="微软雅黑" panose="020B0503020204020204" pitchFamily="34" charset="-122"/>
            </a:endParaRPr>
          </a:p>
          <a:p>
            <a:pPr>
              <a:lnSpc>
                <a:spcPct val="200000"/>
              </a:lnSpc>
            </a:pPr>
            <a:r>
              <a:rPr lang="zh-CN" altLang="en-US" sz="2000" b="1" dirty="0" smtClean="0">
                <a:solidFill>
                  <a:srgbClr val="333333"/>
                </a:solidFill>
                <a:latin typeface="微软雅黑" panose="020B0503020204020204" pitchFamily="34" charset="-122"/>
                <a:ea typeface="微软雅黑" panose="020B0503020204020204" pitchFamily="34" charset="-122"/>
              </a:rPr>
              <a:t>政策</a:t>
            </a:r>
            <a:r>
              <a:rPr lang="zh-CN" altLang="en-US" sz="2000" b="1" dirty="0">
                <a:solidFill>
                  <a:srgbClr val="333333"/>
                </a:solidFill>
                <a:latin typeface="微软雅黑" panose="020B0503020204020204" pitchFamily="34" charset="-122"/>
                <a:ea typeface="微软雅黑" panose="020B0503020204020204" pitchFamily="34" charset="-122"/>
              </a:rPr>
              <a:t>依据：</a:t>
            </a:r>
            <a:r>
              <a:rPr lang="en-US" altLang="zh-CN" sz="2000" b="1" dirty="0">
                <a:solidFill>
                  <a:srgbClr val="333333"/>
                </a:solidFill>
                <a:latin typeface="微软雅黑" panose="020B0503020204020204" pitchFamily="34" charset="-122"/>
                <a:ea typeface="微软雅黑" panose="020B0503020204020204" pitchFamily="34" charset="-122"/>
              </a:rPr>
              <a:t>《</a:t>
            </a:r>
            <a:r>
              <a:rPr lang="zh-CN" altLang="en-US" sz="2000" b="1" dirty="0">
                <a:solidFill>
                  <a:srgbClr val="333333"/>
                </a:solidFill>
                <a:latin typeface="微软雅黑" panose="020B0503020204020204" pitchFamily="34" charset="-122"/>
                <a:ea typeface="微软雅黑" panose="020B0503020204020204" pitchFamily="34" charset="-122"/>
              </a:rPr>
              <a:t>关于设备器具扣除有关企业所得税政策执行问题的公告</a:t>
            </a:r>
            <a:r>
              <a:rPr lang="en-US" altLang="zh-CN" sz="2000" b="1" dirty="0">
                <a:solidFill>
                  <a:srgbClr val="333333"/>
                </a:solidFill>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sym typeface="+mn-ea"/>
              </a:rPr>
              <a:t>税务总局</a:t>
            </a:r>
            <a:r>
              <a:rPr lang="zh-CN" altLang="en-US" sz="2000" b="1" dirty="0">
                <a:latin typeface="微软雅黑" panose="020B0503020204020204" pitchFamily="34" charset="-122"/>
                <a:ea typeface="微软雅黑" panose="020B0503020204020204" pitchFamily="34" charset="-122"/>
                <a:sym typeface="+mn-ea"/>
              </a:rPr>
              <a:t>公告</a:t>
            </a:r>
            <a:r>
              <a:rPr lang="en-US" altLang="zh-CN" sz="2000" b="1" dirty="0">
                <a:latin typeface="微软雅黑" panose="020B0503020204020204" pitchFamily="34" charset="-122"/>
                <a:ea typeface="微软雅黑" panose="020B0503020204020204" pitchFamily="34" charset="-122"/>
                <a:sym typeface="+mn-ea"/>
              </a:rPr>
              <a:t>2018</a:t>
            </a:r>
            <a:r>
              <a:rPr lang="zh-CN" altLang="zh-CN" sz="2000" b="1" dirty="0">
                <a:latin typeface="微软雅黑" panose="020B0503020204020204" pitchFamily="34" charset="-122"/>
                <a:ea typeface="微软雅黑" panose="020B0503020204020204" pitchFamily="34" charset="-122"/>
                <a:sym typeface="+mn-ea"/>
              </a:rPr>
              <a:t>年第</a:t>
            </a:r>
            <a:r>
              <a:rPr lang="en-US" altLang="zh-CN" sz="2000" b="1" dirty="0">
                <a:latin typeface="微软雅黑" panose="020B0503020204020204" pitchFamily="34" charset="-122"/>
                <a:ea typeface="微软雅黑" panose="020B0503020204020204" pitchFamily="34" charset="-122"/>
                <a:sym typeface="+mn-ea"/>
              </a:rPr>
              <a:t>46</a:t>
            </a:r>
            <a:r>
              <a:rPr lang="zh-CN" altLang="zh-CN" sz="2000" b="1" dirty="0">
                <a:latin typeface="微软雅黑" panose="020B0503020204020204" pitchFamily="34" charset="-122"/>
                <a:ea typeface="微软雅黑" panose="020B0503020204020204" pitchFamily="34" charset="-122"/>
                <a:sym typeface="+mn-ea"/>
              </a:rPr>
              <a:t>号</a:t>
            </a:r>
            <a:endParaRPr lang="en-US" altLang="zh-CN" sz="2000" b="1" dirty="0">
              <a:latin typeface="微软雅黑" panose="020B0503020204020204" pitchFamily="34" charset="-122"/>
              <a:ea typeface="微软雅黑" panose="020B0503020204020204" pitchFamily="34" charset="-122"/>
              <a:sym typeface="+mn-ea"/>
            </a:endParaRPr>
          </a:p>
          <a:p>
            <a:pPr>
              <a:lnSpc>
                <a:spcPct val="200000"/>
              </a:lnSpc>
            </a:pP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trips(downRight)">
                                      <p:cBhvr>
                                        <p:cTn id="17" dur="500"/>
                                        <p:tgtEl>
                                          <p:spTgt spid="6">
                                            <p:txEl>
                                              <p:pRg st="2" end="2"/>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strips(downRight)">
                                      <p:cBhvr>
                                        <p:cTn id="20" dur="500"/>
                                        <p:tgtEl>
                                          <p:spTgt spid="6">
                                            <p:txEl>
                                              <p:pRg st="3" end="3"/>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strips(downRight)">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05347"/>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305347"/>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32934" y="30534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25743" y="148608"/>
            <a:ext cx="6783654" cy="272402"/>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lnSpc>
                <a:spcPct val="200000"/>
              </a:lnSpc>
            </a:pPr>
            <a:r>
              <a:rPr lang="zh-CN" altLang="en-US" sz="2000" b="1" dirty="0">
                <a:solidFill>
                  <a:schemeClr val="bg1"/>
                </a:solidFill>
                <a:latin typeface="微软雅黑" panose="020B0503020204020204" pitchFamily="34" charset="-122"/>
                <a:ea typeface="微软雅黑" panose="020B0503020204020204" pitchFamily="34" charset="-122"/>
              </a:rPr>
              <a:t>税收与财会差异及调整</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79583" y="915774"/>
            <a:ext cx="10037445" cy="616707"/>
          </a:xfrm>
          <a:prstGeom prst="rect">
            <a:avLst/>
          </a:prstGeom>
        </p:spPr>
        <p:txBody>
          <a:bodyPr wrap="square">
            <a:spAutoFit/>
          </a:bodyPr>
          <a:lstStyle/>
          <a:p>
            <a:pPr indent="295275">
              <a:lnSpc>
                <a:spcPct val="200000"/>
              </a:lnSpc>
            </a:pPr>
            <a:r>
              <a:rPr lang="zh-CN" altLang="en-US" sz="2000" b="1" dirty="0">
                <a:latin typeface="微软雅黑" panose="020B0503020204020204" pitchFamily="34" charset="-122"/>
                <a:ea typeface="微软雅黑" panose="020B0503020204020204" pitchFamily="34" charset="-122"/>
              </a:rPr>
              <a:t>会计准则第</a:t>
            </a: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号</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固定资产</a:t>
            </a:r>
            <a:endParaRPr lang="en-US" altLang="zh-CN" sz="2000" b="1" dirty="0">
              <a:latin typeface="微软雅黑" panose="020B0503020204020204" pitchFamily="34" charset="-122"/>
              <a:ea typeface="微软雅黑" panose="020B0503020204020204" pitchFamily="34" charset="-122"/>
            </a:endParaRPr>
          </a:p>
        </p:txBody>
      </p:sp>
      <p:sp>
        <p:nvSpPr>
          <p:cNvPr id="14" name="矩形 13"/>
          <p:cNvSpPr/>
          <p:nvPr/>
        </p:nvSpPr>
        <p:spPr>
          <a:xfrm>
            <a:off x="2572385"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00" name="文本框 99"/>
          <p:cNvSpPr txBox="1"/>
          <p:nvPr/>
        </p:nvSpPr>
        <p:spPr>
          <a:xfrm>
            <a:off x="673423" y="1415635"/>
            <a:ext cx="10565384" cy="5293757"/>
          </a:xfrm>
          <a:prstGeom prst="rect">
            <a:avLst/>
          </a:prstGeom>
          <a:noFill/>
          <a:ln w="9525">
            <a:noFill/>
          </a:ln>
        </p:spPr>
        <p:txBody>
          <a:bodyPr wrap="square">
            <a:spAutoFit/>
          </a:bodyPr>
          <a:lstStyle/>
          <a:p>
            <a:pPr>
              <a:lnSpc>
                <a:spcPct val="20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dirty="0"/>
              <a:t>　</a:t>
            </a:r>
            <a:r>
              <a:rPr lang="zh-CN" altLang="en-US" sz="2000" b="1" dirty="0">
                <a:latin typeface="微软雅黑" panose="020B0503020204020204" pitchFamily="34" charset="-122"/>
                <a:ea typeface="微软雅黑" panose="020B0503020204020204" pitchFamily="34" charset="-122"/>
              </a:rPr>
              <a:t>第三条 固定资产，是指</a:t>
            </a:r>
            <a:r>
              <a:rPr lang="zh-CN" altLang="en-US" sz="2000" b="1" dirty="0">
                <a:solidFill>
                  <a:srgbClr val="FF0000"/>
                </a:solidFill>
                <a:latin typeface="微软雅黑" panose="020B0503020204020204" pitchFamily="34" charset="-122"/>
                <a:ea typeface="微软雅黑" panose="020B0503020204020204" pitchFamily="34" charset="-122"/>
              </a:rPr>
              <a:t>同时具有</a:t>
            </a:r>
            <a:r>
              <a:rPr lang="zh-CN" altLang="en-US" sz="2000" b="1" dirty="0">
                <a:latin typeface="微软雅黑" panose="020B0503020204020204" pitchFamily="34" charset="-122"/>
                <a:ea typeface="微软雅黑" panose="020B0503020204020204" pitchFamily="34" charset="-122"/>
              </a:rPr>
              <a:t>下列特征的有形资产：</a:t>
            </a:r>
          </a:p>
          <a:p>
            <a:pPr>
              <a:lnSpc>
                <a:spcPct val="200000"/>
              </a:lnSpc>
            </a:pPr>
            <a:r>
              <a:rPr lang="zh-CN" altLang="en-US" sz="2000" b="1" dirty="0">
                <a:latin typeface="微软雅黑" panose="020B0503020204020204" pitchFamily="34" charset="-122"/>
                <a:ea typeface="微软雅黑" panose="020B0503020204020204" pitchFamily="34" charset="-122"/>
              </a:rPr>
              <a:t>（一）为生产商品、提供劳务、出租或经营管理而持有的；</a:t>
            </a:r>
          </a:p>
          <a:p>
            <a:pPr>
              <a:lnSpc>
                <a:spcPct val="200000"/>
              </a:lnSpc>
            </a:pPr>
            <a:r>
              <a:rPr lang="zh-CN" altLang="en-US" sz="2000" b="1" dirty="0">
                <a:latin typeface="微软雅黑" panose="020B0503020204020204" pitchFamily="34" charset="-122"/>
                <a:ea typeface="微软雅黑" panose="020B0503020204020204" pitchFamily="34" charset="-122"/>
              </a:rPr>
              <a:t>（二）使用寿命</a:t>
            </a:r>
            <a:r>
              <a:rPr lang="zh-CN" altLang="en-US" sz="2000" b="1" dirty="0">
                <a:solidFill>
                  <a:srgbClr val="FF0000"/>
                </a:solidFill>
                <a:latin typeface="微软雅黑" panose="020B0503020204020204" pitchFamily="34" charset="-122"/>
                <a:ea typeface="微软雅黑" panose="020B0503020204020204" pitchFamily="34" charset="-122"/>
              </a:rPr>
              <a:t>超过一个会计年度</a:t>
            </a:r>
            <a:r>
              <a:rPr lang="zh-CN" altLang="en-US" sz="2000" b="1" dirty="0">
                <a:latin typeface="微软雅黑" panose="020B0503020204020204" pitchFamily="34" charset="-122"/>
                <a:ea typeface="微软雅黑" panose="020B0503020204020204" pitchFamily="34" charset="-122"/>
              </a:rPr>
              <a:t>。</a:t>
            </a:r>
          </a:p>
          <a:p>
            <a:pPr>
              <a:lnSpc>
                <a:spcPct val="200000"/>
              </a:lnSpc>
            </a:pPr>
            <a:r>
              <a:rPr lang="zh-CN" altLang="en-US" sz="2000" b="1" dirty="0">
                <a:latin typeface="微软雅黑" panose="020B0503020204020204" pitchFamily="34" charset="-122"/>
                <a:ea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rPr>
              <a:t>使用寿命</a:t>
            </a:r>
            <a:r>
              <a:rPr lang="zh-CN" altLang="en-US" sz="2000" b="1" dirty="0">
                <a:latin typeface="微软雅黑" panose="020B0503020204020204" pitchFamily="34" charset="-122"/>
                <a:ea typeface="微软雅黑" panose="020B0503020204020204" pitchFamily="34" charset="-122"/>
              </a:rPr>
              <a:t>，是指企业使用固定资产的预计期间，或者该固定资产所能生产产品或提供劳务的数量。</a:t>
            </a:r>
            <a:endParaRPr lang="en-US" altLang="zh-CN" sz="2000" b="1" dirty="0">
              <a:latin typeface="微软雅黑" panose="020B0503020204020204" pitchFamily="34" charset="-122"/>
              <a:ea typeface="微软雅黑" panose="020B0503020204020204" pitchFamily="34" charset="-122"/>
            </a:endParaRPr>
          </a:p>
          <a:p>
            <a:pPr>
              <a:lnSpc>
                <a:spcPct val="200000"/>
              </a:lnSpc>
            </a:pPr>
            <a:r>
              <a:rPr lang="zh-CN" altLang="en-US" sz="2000" b="1" dirty="0">
                <a:solidFill>
                  <a:srgbClr val="FF0000"/>
                </a:solidFill>
                <a:latin typeface="微软雅黑" panose="020B0503020204020204" pitchFamily="34" charset="-122"/>
                <a:ea typeface="微软雅黑" panose="020B0503020204020204" pitchFamily="34" charset="-122"/>
              </a:rPr>
              <a:t>       第十四条 </a:t>
            </a:r>
            <a:r>
              <a:rPr lang="zh-CN" altLang="en-US" sz="2000" b="1" dirty="0">
                <a:latin typeface="微软雅黑" panose="020B0503020204020204" pitchFamily="34" charset="-122"/>
                <a:ea typeface="微软雅黑" panose="020B0503020204020204" pitchFamily="34" charset="-122"/>
              </a:rPr>
              <a:t>企业应当</a:t>
            </a:r>
            <a:r>
              <a:rPr lang="zh-CN" altLang="en-US" sz="2000" b="1" dirty="0">
                <a:solidFill>
                  <a:srgbClr val="FF0000"/>
                </a:solidFill>
                <a:latin typeface="微软雅黑" panose="020B0503020204020204" pitchFamily="34" charset="-122"/>
                <a:ea typeface="微软雅黑" panose="020B0503020204020204" pitchFamily="34" charset="-122"/>
              </a:rPr>
              <a:t>对所有固定资产计提折旧</a:t>
            </a:r>
            <a:r>
              <a:rPr lang="zh-CN" altLang="en-US" sz="2000" b="1" dirty="0">
                <a:latin typeface="微软雅黑" panose="020B0503020204020204" pitchFamily="34" charset="-122"/>
                <a:ea typeface="微软雅黑" panose="020B0503020204020204" pitchFamily="34" charset="-122"/>
              </a:rPr>
              <a:t>。但是，已提足折旧仍继续使用的固定资产和单独计价入账的土地除外。</a:t>
            </a:r>
            <a:r>
              <a:rPr lang="zh-CN" altLang="en-US" sz="2000" b="1" dirty="0">
                <a:solidFill>
                  <a:srgbClr val="FF0000"/>
                </a:solidFill>
                <a:latin typeface="微软雅黑" panose="020B0503020204020204" pitchFamily="34" charset="-122"/>
                <a:ea typeface="微软雅黑" panose="020B0503020204020204" pitchFamily="34" charset="-122"/>
              </a:rPr>
              <a:t> 折旧</a:t>
            </a:r>
            <a:r>
              <a:rPr lang="zh-CN" altLang="en-US" sz="2000" b="1" dirty="0">
                <a:latin typeface="微软雅黑" panose="020B0503020204020204" pitchFamily="34" charset="-122"/>
                <a:ea typeface="微软雅黑" panose="020B0503020204020204" pitchFamily="34" charset="-122"/>
              </a:rPr>
              <a:t>，是指在固定资产使用寿命内，按照确定的方法对应计折旧额进行系统分摊。</a:t>
            </a:r>
          </a:p>
          <a:p>
            <a:endParaRPr lang="zh-CN" alt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strips(downRight)">
                                      <p:cBhvr>
                                        <p:cTn id="12" dur="500"/>
                                        <p:tgtEl>
                                          <p:spTgt spid="100">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00">
                                            <p:txEl>
                                              <p:pRg st="1" end="1"/>
                                            </p:txEl>
                                          </p:spTgt>
                                        </p:tgtEl>
                                        <p:attrNameLst>
                                          <p:attrName>style.visibility</p:attrName>
                                        </p:attrNameLst>
                                      </p:cBhvr>
                                      <p:to>
                                        <p:strVal val="visible"/>
                                      </p:to>
                                    </p:set>
                                    <p:animEffect transition="in" filter="strips(downRight)">
                                      <p:cBhvr>
                                        <p:cTn id="15" dur="500"/>
                                        <p:tgtEl>
                                          <p:spTgt spid="100">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00">
                                            <p:txEl>
                                              <p:pRg st="2" end="2"/>
                                            </p:txEl>
                                          </p:spTgt>
                                        </p:tgtEl>
                                        <p:attrNameLst>
                                          <p:attrName>style.visibility</p:attrName>
                                        </p:attrNameLst>
                                      </p:cBhvr>
                                      <p:to>
                                        <p:strVal val="visible"/>
                                      </p:to>
                                    </p:set>
                                    <p:animEffect transition="in" filter="strips(downRight)">
                                      <p:cBhvr>
                                        <p:cTn id="18" dur="500"/>
                                        <p:tgtEl>
                                          <p:spTgt spid="100">
                                            <p:txEl>
                                              <p:pRg st="2" end="2"/>
                                            </p:txEl>
                                          </p:spTgt>
                                        </p:tgtEl>
                                      </p:cBhvr>
                                    </p:animEffect>
                                  </p:childTnLst>
                                </p:cTn>
                              </p:par>
                              <p:par>
                                <p:cTn id="19" presetID="18" presetClass="entr" presetSubtype="6" fill="hold" nodeType="withEffect">
                                  <p:stCondLst>
                                    <p:cond delay="0"/>
                                  </p:stCondLst>
                                  <p:childTnLst>
                                    <p:set>
                                      <p:cBhvr>
                                        <p:cTn id="20" dur="1" fill="hold">
                                          <p:stCondLst>
                                            <p:cond delay="0"/>
                                          </p:stCondLst>
                                        </p:cTn>
                                        <p:tgtEl>
                                          <p:spTgt spid="100">
                                            <p:txEl>
                                              <p:pRg st="3" end="3"/>
                                            </p:txEl>
                                          </p:spTgt>
                                        </p:tgtEl>
                                        <p:attrNameLst>
                                          <p:attrName>style.visibility</p:attrName>
                                        </p:attrNameLst>
                                      </p:cBhvr>
                                      <p:to>
                                        <p:strVal val="visible"/>
                                      </p:to>
                                    </p:set>
                                    <p:animEffect transition="in" filter="strips(downRight)">
                                      <p:cBhvr>
                                        <p:cTn id="21" dur="500"/>
                                        <p:tgtEl>
                                          <p:spTgt spid="100">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0">
                                            <p:txEl>
                                              <p:pRg st="4" end="4"/>
                                            </p:txEl>
                                          </p:spTgt>
                                        </p:tgtEl>
                                        <p:attrNameLst>
                                          <p:attrName>style.visibility</p:attrName>
                                        </p:attrNameLst>
                                      </p:cBhvr>
                                      <p:to>
                                        <p:strVal val="visible"/>
                                      </p:to>
                                    </p:set>
                                    <p:animEffect transition="in" filter="wipe(up)">
                                      <p:cBhvr>
                                        <p:cTn id="26" dur="500"/>
                                        <p:tgtEl>
                                          <p:spTgt spid="1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033357" y="126491"/>
            <a:ext cx="798703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税收与财会差异及调整</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5" name="文本框 4"/>
          <p:cNvSpPr txBox="1"/>
          <p:nvPr/>
        </p:nvSpPr>
        <p:spPr>
          <a:xfrm>
            <a:off x="673424" y="1223047"/>
            <a:ext cx="10298671" cy="4923912"/>
          </a:xfrm>
          <a:prstGeom prst="rect">
            <a:avLst/>
          </a:prstGeom>
          <a:noFill/>
        </p:spPr>
        <p:txBody>
          <a:bodyPr wrap="square">
            <a:spAutoFit/>
          </a:bodyPr>
          <a:lstStyle/>
          <a:p>
            <a:pPr>
              <a:lnSpc>
                <a:spcPct val="200000"/>
              </a:lnSpc>
            </a:pPr>
            <a:r>
              <a:rPr lang="zh-CN" altLang="en-US" sz="1800" b="1" dirty="0">
                <a:solidFill>
                  <a:srgbClr val="FF0000"/>
                </a:solidFill>
                <a:latin typeface="微软雅黑" panose="020B0503020204020204" pitchFamily="34" charset="-122"/>
                <a:ea typeface="微软雅黑" panose="020B0503020204020204" pitchFamily="34" charset="-122"/>
              </a:rPr>
              <a:t>       </a:t>
            </a:r>
            <a:r>
              <a:rPr lang="zh-CN" altLang="en-US" sz="2000" b="1" dirty="0">
                <a:solidFill>
                  <a:srgbClr val="FF0000"/>
                </a:solidFill>
                <a:latin typeface="微软雅黑" panose="020B0503020204020204" pitchFamily="34" charset="-122"/>
                <a:ea typeface="微软雅黑" panose="020B0503020204020204" pitchFamily="34" charset="-122"/>
              </a:rPr>
              <a:t>应计折旧额</a:t>
            </a:r>
            <a:r>
              <a:rPr lang="zh-CN" altLang="en-US" sz="2000" b="1" dirty="0">
                <a:latin typeface="微软雅黑" panose="020B0503020204020204" pitchFamily="34" charset="-122"/>
                <a:ea typeface="微软雅黑" panose="020B0503020204020204" pitchFamily="34" charset="-122"/>
              </a:rPr>
              <a:t>，是指应当计提折旧的固定资产的原价</a:t>
            </a:r>
            <a:r>
              <a:rPr lang="zh-CN" altLang="en-US" sz="2000" b="1" dirty="0">
                <a:solidFill>
                  <a:srgbClr val="FF0000"/>
                </a:solidFill>
                <a:latin typeface="微软雅黑" panose="020B0503020204020204" pitchFamily="34" charset="-122"/>
                <a:ea typeface="微软雅黑" panose="020B0503020204020204" pitchFamily="34" charset="-122"/>
              </a:rPr>
              <a:t>扣除</a:t>
            </a:r>
            <a:r>
              <a:rPr lang="zh-CN" altLang="en-US" sz="2000" b="1" dirty="0">
                <a:latin typeface="微软雅黑" panose="020B0503020204020204" pitchFamily="34" charset="-122"/>
                <a:ea typeface="微软雅黑" panose="020B0503020204020204" pitchFamily="34" charset="-122"/>
              </a:rPr>
              <a:t>其</a:t>
            </a:r>
            <a:r>
              <a:rPr lang="zh-CN" altLang="en-US" sz="2000" b="1" dirty="0">
                <a:solidFill>
                  <a:srgbClr val="FF0000"/>
                </a:solidFill>
                <a:latin typeface="微软雅黑" panose="020B0503020204020204" pitchFamily="34" charset="-122"/>
                <a:ea typeface="微软雅黑" panose="020B0503020204020204" pitchFamily="34" charset="-122"/>
              </a:rPr>
              <a:t>预计净残值后的金额</a:t>
            </a:r>
            <a:r>
              <a:rPr lang="zh-CN" altLang="en-US" sz="2000" b="1" dirty="0">
                <a:latin typeface="微软雅黑" panose="020B0503020204020204" pitchFamily="34" charset="-122"/>
                <a:ea typeface="微软雅黑" panose="020B0503020204020204" pitchFamily="34" charset="-122"/>
              </a:rPr>
              <a:t>。已计提减值准备的固定资产，还应当扣除已计提的固定资产减值准备累计金额。</a:t>
            </a:r>
          </a:p>
          <a:p>
            <a:pPr>
              <a:lnSpc>
                <a:spcPct val="200000"/>
              </a:lnSpc>
            </a:pPr>
            <a:r>
              <a:rPr lang="zh-CN" altLang="en-US" sz="2000" b="1" dirty="0">
                <a:solidFill>
                  <a:srgbClr val="FF0000"/>
                </a:solidFill>
                <a:latin typeface="微软雅黑" panose="020B0503020204020204" pitchFamily="34" charset="-122"/>
                <a:ea typeface="微软雅黑" panose="020B0503020204020204" pitchFamily="34" charset="-122"/>
              </a:rPr>
              <a:t>      预计净残值</a:t>
            </a:r>
            <a:r>
              <a:rPr lang="zh-CN" altLang="en-US" sz="2000" b="1" dirty="0">
                <a:latin typeface="微软雅黑" panose="020B0503020204020204" pitchFamily="34" charset="-122"/>
                <a:ea typeface="微软雅黑" panose="020B0503020204020204" pitchFamily="34" charset="-122"/>
              </a:rPr>
              <a:t>，是指假定固定资产预计使用寿命已满并处于使用寿命终了时的预期状态，企业目前从该项资产处置中获得的扣除预计处置费用后的金额。</a:t>
            </a:r>
          </a:p>
          <a:p>
            <a:pPr>
              <a:lnSpc>
                <a:spcPct val="200000"/>
              </a:lnSpc>
            </a:pPr>
            <a:r>
              <a:rPr lang="zh-CN" altLang="en-US" sz="2000" b="1" dirty="0">
                <a:solidFill>
                  <a:srgbClr val="FF0000"/>
                </a:solidFill>
                <a:latin typeface="微软雅黑" panose="020B0503020204020204" pitchFamily="34" charset="-122"/>
                <a:ea typeface="微软雅黑" panose="020B0503020204020204" pitchFamily="34" charset="-122"/>
              </a:rPr>
              <a:t>       第十五条</a:t>
            </a:r>
            <a:r>
              <a:rPr lang="zh-CN" altLang="en-US" sz="2000" b="1" dirty="0">
                <a:latin typeface="微软雅黑" panose="020B0503020204020204" pitchFamily="34" charset="-122"/>
                <a:ea typeface="微软雅黑" panose="020B0503020204020204" pitchFamily="34" charset="-122"/>
              </a:rPr>
              <a:t> 企业应当根据固定资产的性质和使用情况，</a:t>
            </a:r>
            <a:r>
              <a:rPr lang="zh-CN" altLang="en-US" sz="2000" b="1" dirty="0">
                <a:solidFill>
                  <a:srgbClr val="FF0000"/>
                </a:solidFill>
                <a:latin typeface="微软雅黑" panose="020B0503020204020204" pitchFamily="34" charset="-122"/>
                <a:ea typeface="微软雅黑" panose="020B0503020204020204" pitchFamily="34" charset="-122"/>
              </a:rPr>
              <a:t>合理确定</a:t>
            </a:r>
            <a:r>
              <a:rPr lang="zh-CN" altLang="en-US" sz="2000" b="1" dirty="0">
                <a:latin typeface="微软雅黑" panose="020B0503020204020204" pitchFamily="34" charset="-122"/>
                <a:ea typeface="微软雅黑" panose="020B0503020204020204" pitchFamily="34" charset="-122"/>
              </a:rPr>
              <a:t>固定资产的使用寿命和</a:t>
            </a:r>
            <a:r>
              <a:rPr lang="zh-CN" altLang="en-US" sz="2000" b="1" dirty="0">
                <a:solidFill>
                  <a:srgbClr val="FF0000"/>
                </a:solidFill>
                <a:latin typeface="微软雅黑" panose="020B0503020204020204" pitchFamily="34" charset="-122"/>
                <a:ea typeface="微软雅黑" panose="020B0503020204020204" pitchFamily="34" charset="-122"/>
              </a:rPr>
              <a:t>预计净残值</a:t>
            </a:r>
            <a:r>
              <a:rPr lang="zh-CN" altLang="en-US" sz="2000" b="1" dirty="0">
                <a:latin typeface="微软雅黑" panose="020B0503020204020204" pitchFamily="34" charset="-122"/>
                <a:ea typeface="微软雅黑" panose="020B0503020204020204" pitchFamily="34" charset="-122"/>
              </a:rPr>
              <a:t>。</a:t>
            </a:r>
          </a:p>
          <a:p>
            <a:pPr>
              <a:lnSpc>
                <a:spcPct val="200000"/>
              </a:lnSpc>
            </a:pPr>
            <a:r>
              <a:rPr lang="zh-CN" altLang="en-US" sz="2000" b="1" dirty="0">
                <a:latin typeface="微软雅黑" panose="020B0503020204020204" pitchFamily="34" charset="-122"/>
                <a:ea typeface="微软雅黑" panose="020B0503020204020204" pitchFamily="34" charset="-122"/>
              </a:rPr>
              <a:t>      固定资产的使用寿命、预计净残值</a:t>
            </a:r>
            <a:r>
              <a:rPr lang="zh-CN" altLang="en-US" sz="2000" b="1" dirty="0">
                <a:solidFill>
                  <a:srgbClr val="FF0000"/>
                </a:solidFill>
                <a:latin typeface="微软雅黑" panose="020B0503020204020204" pitchFamily="34" charset="-122"/>
                <a:ea typeface="微软雅黑" panose="020B0503020204020204" pitchFamily="34" charset="-122"/>
              </a:rPr>
              <a:t>一经确定</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不得随意变更</a:t>
            </a:r>
            <a:r>
              <a:rPr lang="zh-CN" altLang="en-US" sz="2000" b="1" dirty="0">
                <a:latin typeface="微软雅黑" panose="020B0503020204020204" pitchFamily="34" charset="-122"/>
                <a:ea typeface="微软雅黑" panose="020B0503020204020204" pitchFamily="34" charset="-122"/>
              </a:rPr>
              <a:t>。但是，符合本准则第十九条规定的除外。</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trips(downRight)">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up)">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90601"/>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90601"/>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90601"/>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43000" y="112703"/>
            <a:ext cx="786447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endPar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sym typeface="+mn-ea"/>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00" name="文本框 99"/>
          <p:cNvSpPr txBox="1"/>
          <p:nvPr/>
        </p:nvSpPr>
        <p:spPr>
          <a:xfrm>
            <a:off x="765910" y="798830"/>
            <a:ext cx="10598785" cy="1230593"/>
          </a:xfrm>
          <a:prstGeom prst="rect">
            <a:avLst/>
          </a:prstGeom>
          <a:noFill/>
          <a:ln w="9525">
            <a:noFill/>
          </a:ln>
        </p:spPr>
        <p:txBody>
          <a:bodyPr wrap="square">
            <a:spAutoFit/>
          </a:bodyPr>
          <a:lstStyle/>
          <a:p>
            <a:pPr indent="295275">
              <a:lnSpc>
                <a:spcPct val="200000"/>
              </a:lnSpc>
            </a:pP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200000"/>
              </a:lnSpc>
            </a:pP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963083" y="3758"/>
            <a:ext cx="6167946" cy="615040"/>
          </a:xfrm>
          <a:prstGeom prst="rect">
            <a:avLst/>
          </a:prstGeom>
          <a:noFill/>
        </p:spPr>
        <p:txBody>
          <a:bodyPr wrap="square">
            <a:spAutoFit/>
          </a:bodyPr>
          <a:lstStyle/>
          <a:p>
            <a:pPr algn="l">
              <a:lnSpc>
                <a:spcPct val="200000"/>
              </a:lnSpc>
            </a:pPr>
            <a:r>
              <a:rPr lang="zh-CN" altLang="en-US" sz="2000" b="1" dirty="0">
                <a:solidFill>
                  <a:schemeClr val="bg1"/>
                </a:solidFill>
                <a:latin typeface="微软雅黑" panose="020B0503020204020204" pitchFamily="34" charset="-122"/>
                <a:ea typeface="微软雅黑" panose="020B0503020204020204" pitchFamily="34" charset="-122"/>
              </a:rPr>
              <a:t>税收与财会差异及调整</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65910" y="1044794"/>
            <a:ext cx="10660180" cy="4115614"/>
          </a:xfrm>
          <a:prstGeom prst="rect">
            <a:avLst/>
          </a:prstGeom>
          <a:noFill/>
        </p:spPr>
        <p:txBody>
          <a:bodyPr wrap="square">
            <a:spAutoFit/>
          </a:bodyPr>
          <a:lstStyle/>
          <a:p>
            <a:pPr>
              <a:lnSpc>
                <a:spcPct val="200000"/>
              </a:lnSpc>
            </a:pPr>
            <a:r>
              <a:rPr lang="en-US" altLang="zh-CN" sz="2000" b="1" i="0" dirty="0">
                <a:solidFill>
                  <a:srgbClr val="333333"/>
                </a:solidFill>
                <a:effectLst/>
                <a:latin typeface="微软雅黑" panose="020B0503020204020204" pitchFamily="34" charset="-122"/>
                <a:ea typeface="微软雅黑" panose="020B0503020204020204" pitchFamily="34" charset="-122"/>
              </a:rPr>
              <a:t>《</a:t>
            </a:r>
            <a:r>
              <a:rPr lang="zh-CN" altLang="en-US" sz="2000" b="1" i="0" dirty="0">
                <a:solidFill>
                  <a:srgbClr val="333333"/>
                </a:solidFill>
                <a:effectLst/>
                <a:latin typeface="微软雅黑" panose="020B0503020204020204" pitchFamily="34" charset="-122"/>
                <a:ea typeface="微软雅黑" panose="020B0503020204020204" pitchFamily="34" charset="-122"/>
              </a:rPr>
              <a:t>中华人民共和国企业所得税法实施条例</a:t>
            </a:r>
            <a:r>
              <a:rPr lang="en-US" altLang="zh-CN" sz="2000" b="1" i="0" dirty="0">
                <a:solidFill>
                  <a:srgbClr val="333333"/>
                </a:solidFill>
                <a:effectLst/>
                <a:latin typeface="微软雅黑" panose="020B0503020204020204" pitchFamily="34" charset="-122"/>
                <a:ea typeface="微软雅黑" panose="020B0503020204020204" pitchFamily="34" charset="-122"/>
              </a:rPr>
              <a:t>》</a:t>
            </a:r>
          </a:p>
          <a:p>
            <a:pPr algn="l">
              <a:lnSpc>
                <a:spcPct val="200000"/>
              </a:lnSpc>
            </a:pPr>
            <a:r>
              <a:rPr lang="zh-CN" altLang="en-US" sz="2000" b="1" i="0" dirty="0">
                <a:solidFill>
                  <a:srgbClr val="333333"/>
                </a:solidFill>
                <a:effectLst/>
                <a:latin typeface="微软雅黑" panose="020B0503020204020204" pitchFamily="34" charset="-122"/>
                <a:ea typeface="微软雅黑" panose="020B0503020204020204" pitchFamily="34" charset="-122"/>
              </a:rPr>
              <a:t>第五十九条　</a:t>
            </a:r>
            <a:r>
              <a:rPr lang="zh-CN" altLang="en-US" sz="2000" b="1" i="0" dirty="0">
                <a:effectLst/>
                <a:latin typeface="微软雅黑" panose="020B0503020204020204" pitchFamily="34" charset="-122"/>
                <a:ea typeface="微软雅黑" panose="020B0503020204020204" pitchFamily="34" charset="-122"/>
              </a:rPr>
              <a:t>固定资产</a:t>
            </a:r>
            <a:r>
              <a:rPr lang="zh-CN" altLang="en-US" sz="2000" b="1" i="0" dirty="0">
                <a:solidFill>
                  <a:srgbClr val="FF0000"/>
                </a:solidFill>
                <a:effectLst/>
                <a:latin typeface="微软雅黑" panose="020B0503020204020204" pitchFamily="34" charset="-122"/>
                <a:ea typeface="微软雅黑" panose="020B0503020204020204" pitchFamily="34" charset="-122"/>
              </a:rPr>
              <a:t>按照直线法计算的折旧，准予扣除。</a:t>
            </a:r>
          </a:p>
          <a:p>
            <a:pPr algn="l">
              <a:lnSpc>
                <a:spcPct val="200000"/>
              </a:lnSpc>
            </a:pPr>
            <a:r>
              <a:rPr lang="zh-CN" altLang="en-US" sz="2000" b="1" i="0" dirty="0">
                <a:solidFill>
                  <a:srgbClr val="333333"/>
                </a:solidFill>
                <a:effectLst/>
                <a:latin typeface="微软雅黑" panose="020B0503020204020204" pitchFamily="34" charset="-122"/>
                <a:ea typeface="微软雅黑" panose="020B0503020204020204" pitchFamily="34" charset="-122"/>
              </a:rPr>
              <a:t>　　企业应当自固定资产</a:t>
            </a:r>
            <a:r>
              <a:rPr lang="zh-CN" altLang="en-US" sz="2000" b="1" i="0" dirty="0">
                <a:solidFill>
                  <a:srgbClr val="FF0000"/>
                </a:solidFill>
                <a:effectLst/>
                <a:latin typeface="微软雅黑" panose="020B0503020204020204" pitchFamily="34" charset="-122"/>
                <a:ea typeface="微软雅黑" panose="020B0503020204020204" pitchFamily="34" charset="-122"/>
              </a:rPr>
              <a:t>投入使用月份的次月起计算折旧</a:t>
            </a:r>
            <a:r>
              <a:rPr lang="zh-CN" altLang="en-US" sz="2000" b="1" i="0" dirty="0">
                <a:solidFill>
                  <a:srgbClr val="333333"/>
                </a:solidFill>
                <a:effectLst/>
                <a:latin typeface="微软雅黑" panose="020B0503020204020204" pitchFamily="34" charset="-122"/>
                <a:ea typeface="微软雅黑" panose="020B0503020204020204" pitchFamily="34" charset="-122"/>
              </a:rPr>
              <a:t>；停止使用的固定资产，应当</a:t>
            </a:r>
            <a:r>
              <a:rPr lang="zh-CN" altLang="en-US" sz="2000" b="1" i="0" dirty="0">
                <a:solidFill>
                  <a:srgbClr val="FF0000"/>
                </a:solidFill>
                <a:effectLst/>
                <a:latin typeface="微软雅黑" panose="020B0503020204020204" pitchFamily="34" charset="-122"/>
                <a:ea typeface="微软雅黑" panose="020B0503020204020204" pitchFamily="34" charset="-122"/>
              </a:rPr>
              <a:t>自停止使用月份的次月起停止计算折旧。</a:t>
            </a:r>
          </a:p>
          <a:p>
            <a:pPr algn="l">
              <a:lnSpc>
                <a:spcPct val="200000"/>
              </a:lnSpc>
            </a:pPr>
            <a:r>
              <a:rPr lang="zh-CN" altLang="en-US" sz="2000" b="1" i="0" dirty="0">
                <a:solidFill>
                  <a:srgbClr val="333333"/>
                </a:solidFill>
                <a:effectLst/>
                <a:latin typeface="微软雅黑" panose="020B0503020204020204" pitchFamily="34" charset="-122"/>
                <a:ea typeface="微软雅黑" panose="020B0503020204020204" pitchFamily="34" charset="-122"/>
              </a:rPr>
              <a:t>　　企业应当根据固定资产的性质和使用情况，合理确定固定资产的预计净残值。固定资产的预计净残值一经确定，不得变更。</a:t>
            </a:r>
          </a:p>
          <a:p>
            <a:pPr algn="l">
              <a:lnSpc>
                <a:spcPct val="150000"/>
              </a:lnSpc>
            </a:pPr>
            <a:r>
              <a:rPr lang="zh-CN" altLang="en-US" sz="1600" b="1" i="0" dirty="0">
                <a:solidFill>
                  <a:srgbClr val="333333"/>
                </a:solidFill>
                <a:effectLst/>
                <a:latin typeface="微软雅黑" panose="020B0503020204020204" pitchFamily="34" charset="-122"/>
                <a:ea typeface="微软雅黑" panose="020B0503020204020204" pitchFamily="34" charset="-122"/>
              </a:rPr>
              <a:t>　　</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500"/>
                                        <p:tgtEl>
                                          <p:spTgt spid="5">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trips(downRight)">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up)">
                                      <p:cBhvr>
                                        <p:cTn id="15" dur="500"/>
                                        <p:tgtEl>
                                          <p:spTgt spid="5">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up)">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305347"/>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8" y="305347"/>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305347"/>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57605" y="0"/>
            <a:ext cx="674116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lnSpc>
                <a:spcPct val="200000"/>
              </a:lnSpc>
            </a:pPr>
            <a:r>
              <a:rPr lang="zh-CN" altLang="en-US" sz="2000" b="1" dirty="0">
                <a:solidFill>
                  <a:schemeClr val="bg1"/>
                </a:solidFill>
                <a:latin typeface="微软雅黑" panose="020B0503020204020204" pitchFamily="34" charset="-122"/>
                <a:ea typeface="微软雅黑" panose="020B0503020204020204" pitchFamily="34" charset="-122"/>
              </a:rPr>
              <a:t>税收与财会差异及调整</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1157605" y="1245894"/>
            <a:ext cx="10037445" cy="4247317"/>
          </a:xfrm>
          <a:prstGeom prst="rect">
            <a:avLst/>
          </a:prstGeom>
        </p:spPr>
        <p:txBody>
          <a:bodyPr wrap="square">
            <a:spAutoFit/>
          </a:bodyPr>
          <a:lstStyle/>
          <a:p>
            <a:pPr indent="295275">
              <a:lnSpc>
                <a:spcPct val="150000"/>
              </a:lnSpc>
            </a:pPr>
            <a:r>
              <a:rPr lang="zh-CN" altLang="en-US" sz="2000" b="1" dirty="0">
                <a:latin typeface="微软雅黑" panose="020B0503020204020204" pitchFamily="34" charset="-122"/>
                <a:ea typeface="微软雅黑" panose="020B0503020204020204" pitchFamily="34" charset="-122"/>
              </a:rPr>
              <a:t>举例说明</a:t>
            </a:r>
            <a:endParaRPr lang="en-US" altLang="zh-CN" sz="2000" b="1" dirty="0">
              <a:latin typeface="微软雅黑" panose="020B0503020204020204" pitchFamily="34" charset="-122"/>
              <a:ea typeface="微软雅黑" panose="020B0503020204020204" pitchFamily="34" charset="-122"/>
            </a:endParaRPr>
          </a:p>
          <a:p>
            <a:pPr indent="295275">
              <a:lnSpc>
                <a:spcPct val="150000"/>
              </a:lnSpc>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  A</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公司是一般纳税人，适用企业会计准测，</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购进运输工具，购入取得增值税专用发票，金额</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120</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万元，税额</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15.6</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万元，价税合计</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135.6</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万元；</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年</a:t>
            </a: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月</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投入使用会计上采用</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平均年限法</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计提折旧，预计使用年限为</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年，残值率为</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0</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；企业在计算交纳企业所得税时一次性扣除。</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15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会计处理：购入时</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150000"/>
              </a:lnSpc>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年：借：固定资产                                     </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120</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万元</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150000"/>
              </a:lnSpc>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应交税费</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应交增值税</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进项税额    </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15.6</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万元</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150000"/>
              </a:lnSpc>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贷：银行存款                               </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135.6</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元</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矩形 13"/>
          <p:cNvSpPr/>
          <p:nvPr/>
        </p:nvSpPr>
        <p:spPr>
          <a:xfrm>
            <a:off x="2572385"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3" name="文本框 2"/>
          <p:cNvSpPr txBox="1"/>
          <p:nvPr/>
        </p:nvSpPr>
        <p:spPr>
          <a:xfrm>
            <a:off x="1058716" y="834598"/>
            <a:ext cx="9347362" cy="559769"/>
          </a:xfrm>
          <a:prstGeom prst="rect">
            <a:avLst/>
          </a:prstGeom>
          <a:noFill/>
        </p:spPr>
        <p:txBody>
          <a:bodyPr wrap="square">
            <a:spAutoFit/>
          </a:bodyPr>
          <a:lstStyle/>
          <a:p>
            <a:pPr>
              <a:lnSpc>
                <a:spcPct val="200000"/>
              </a:lnSpc>
            </a:pPr>
            <a:r>
              <a:rPr lang="zh-CN" altLang="en-US" dirty="0"/>
              <a:t>　</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90601"/>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90601"/>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90601"/>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143000" y="112703"/>
            <a:ext cx="7864475"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endParaRPr lang="zh-CN" altLang="en-US" sz="2000" b="1" dirty="0">
              <a:solidFill>
                <a:schemeClr val="bg1"/>
              </a:solidFill>
              <a:latin typeface="微软雅黑" panose="020B0503020204020204" pitchFamily="34" charset="-122"/>
              <a:ea typeface="微软雅黑" panose="020B0503020204020204" pitchFamily="34" charset="-122"/>
              <a:cs typeface="Segoe UI Light" panose="020B0502040204020203" charset="0"/>
              <a:sym typeface="+mn-ea"/>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00" name="文本框 99"/>
          <p:cNvSpPr txBox="1"/>
          <p:nvPr/>
        </p:nvSpPr>
        <p:spPr>
          <a:xfrm>
            <a:off x="1143000" y="1513724"/>
            <a:ext cx="10598785" cy="4401205"/>
          </a:xfrm>
          <a:prstGeom prst="rect">
            <a:avLst/>
          </a:prstGeom>
          <a:noFill/>
          <a:ln w="9525">
            <a:noFill/>
          </a:ln>
        </p:spPr>
        <p:txBody>
          <a:bodyPr wrap="square">
            <a:spAutoFit/>
          </a:bodyPr>
          <a:lstStyle/>
          <a:p>
            <a:pPr indent="295275">
              <a:lnSpc>
                <a:spcPct val="200000"/>
              </a:lnSpc>
            </a:pP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应计提折旧额</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=120</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万元， 年折旧额</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=120/4=30</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万元</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，月折旧额</a:t>
            </a: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=2.5</a:t>
            </a:r>
            <a:r>
              <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万元</a:t>
            </a:r>
            <a:endPar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200000"/>
              </a:lnSpc>
            </a:pP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2023</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年折旧额</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=2.5*8=20</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万元</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（按月计提折旧额）</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20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 计提折旧</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20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         借</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：管理费用                             </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200000</a:t>
            </a:r>
          </a:p>
          <a:p>
            <a:pPr indent="295275">
              <a:lnSpc>
                <a:spcPct val="200000"/>
              </a:lnSpc>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贷：累计折旧                             </a:t>
            </a: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rPr>
              <a:t>200000</a:t>
            </a:r>
          </a:p>
          <a:p>
            <a:pPr indent="295275">
              <a:lnSpc>
                <a:spcPct val="200000"/>
              </a:lnSpc>
            </a:pP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95275">
              <a:lnSpc>
                <a:spcPct val="200000"/>
              </a:lnSpc>
            </a:pPr>
            <a:endParaRPr lang="zh-CN" alt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963083" y="3758"/>
            <a:ext cx="6167946" cy="615040"/>
          </a:xfrm>
          <a:prstGeom prst="rect">
            <a:avLst/>
          </a:prstGeom>
          <a:noFill/>
        </p:spPr>
        <p:txBody>
          <a:bodyPr wrap="square">
            <a:spAutoFit/>
          </a:bodyPr>
          <a:lstStyle/>
          <a:p>
            <a:pPr algn="l">
              <a:lnSpc>
                <a:spcPct val="200000"/>
              </a:lnSpc>
            </a:pPr>
            <a:r>
              <a:rPr lang="zh-CN" altLang="en-US" sz="2000" b="1" dirty="0">
                <a:solidFill>
                  <a:schemeClr val="bg1"/>
                </a:solidFill>
                <a:latin typeface="微软雅黑" panose="020B0503020204020204" pitchFamily="34" charset="-122"/>
                <a:ea typeface="微软雅黑" panose="020B0503020204020204" pitchFamily="34" charset="-122"/>
              </a:rPr>
              <a:t>税收与财会差异及调整</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up)">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L 形 21"/>
          <p:cNvSpPr/>
          <p:nvPr/>
        </p:nvSpPr>
        <p:spPr>
          <a:xfrm rot="13498344">
            <a:off x="533400" y="283224"/>
            <a:ext cx="192617" cy="192617"/>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3" name="L 形 22"/>
          <p:cNvSpPr/>
          <p:nvPr/>
        </p:nvSpPr>
        <p:spPr>
          <a:xfrm rot="13498344">
            <a:off x="713317" y="283224"/>
            <a:ext cx="192616" cy="192617"/>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24" name="L 形 23"/>
          <p:cNvSpPr/>
          <p:nvPr/>
        </p:nvSpPr>
        <p:spPr>
          <a:xfrm rot="13498344">
            <a:off x="353484" y="283224"/>
            <a:ext cx="192616" cy="192617"/>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4" name="Title 1"/>
          <p:cNvSpPr txBox="1"/>
          <p:nvPr/>
        </p:nvSpPr>
        <p:spPr>
          <a:xfrm>
            <a:off x="1033357" y="126491"/>
            <a:ext cx="7987030" cy="506095"/>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itchFamily="34" charset="0"/>
              </a:defRPr>
            </a:lvl1pPr>
          </a:lstStyle>
          <a:p>
            <a:pPr algn="l"/>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税收与财会差异及调整</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cs typeface="Segoe UI Light" panose="020B0502040204020203" charset="0"/>
            </a:endParaRPr>
          </a:p>
        </p:txBody>
      </p:sp>
      <p:sp>
        <p:nvSpPr>
          <p:cNvPr id="14" name="矩形 13"/>
          <p:cNvSpPr/>
          <p:nvPr/>
        </p:nvSpPr>
        <p:spPr>
          <a:xfrm>
            <a:off x="2603500" y="5344737"/>
            <a:ext cx="8943975" cy="398780"/>
          </a:xfrm>
          <a:prstGeom prst="rect">
            <a:avLst/>
          </a:prstGeom>
        </p:spPr>
        <p:txBody>
          <a:bodyPr wrap="square">
            <a:spAutoFit/>
          </a:bodyPr>
          <a:lstStyle/>
          <a:p>
            <a:pPr>
              <a:lnSpc>
                <a:spcPct val="125000"/>
              </a:lnSpc>
            </a:pPr>
            <a:r>
              <a:rPr sz="1600" b="1" dirty="0">
                <a:latin typeface="微软雅黑" panose="020B0503020204020204" pitchFamily="34" charset="-122"/>
                <a:ea typeface="微软雅黑" panose="020B0503020204020204" pitchFamily="34" charset="-122"/>
                <a:cs typeface="微软雅黑" panose="020B0503020204020204" pitchFamily="34" charset="-122"/>
              </a:rPr>
              <a:t> </a:t>
            </a:r>
          </a:p>
        </p:txBody>
      </p:sp>
      <p:pic>
        <p:nvPicPr>
          <p:cNvPr id="2" name="图片 1"/>
          <p:cNvPicPr>
            <a:picLocks noChangeAspect="1"/>
          </p:cNvPicPr>
          <p:nvPr/>
        </p:nvPicPr>
        <p:blipFill rotWithShape="1">
          <a:blip r:embed="rId4"/>
          <a:srcRect b="6697"/>
          <a:stretch/>
        </p:blipFill>
        <p:spPr>
          <a:xfrm>
            <a:off x="1153026" y="1269131"/>
            <a:ext cx="9982200" cy="466644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ad40fb8-d8af-4874-814a-a7772730e791"/>
  <p:tag name="COMMONDATA" val="eyJoZGlkIjoiYjlhYjRiYTM2YjYwNGYzNGJiMDE0YzdmMjJmOThlO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奥斯汀">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2444</Words>
  <Application>Microsoft Office PowerPoint</Application>
  <PresentationFormat>自定义</PresentationFormat>
  <Paragraphs>152</Paragraphs>
  <Slides>19</Slides>
  <Notes>17</Notes>
  <HiddenSlides>0</HiddenSlides>
  <MMClips>0</MMClips>
  <ScaleCrop>false</ScaleCrop>
  <HeadingPairs>
    <vt:vector size="4" baseType="variant">
      <vt:variant>
        <vt:lpstr>主题</vt:lpstr>
      </vt:variant>
      <vt:variant>
        <vt:i4>2</vt:i4>
      </vt:variant>
      <vt:variant>
        <vt:lpstr>幻灯片标题</vt:lpstr>
      </vt:variant>
      <vt:variant>
        <vt:i4>19</vt:i4>
      </vt:variant>
    </vt:vector>
  </HeadingPairs>
  <TitlesOfParts>
    <vt:vector size="21" baseType="lpstr">
      <vt:lpstr>Office 主题</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servyou</dc:creator>
  <cp:lastModifiedBy>Administrator</cp:lastModifiedBy>
  <cp:revision>773</cp:revision>
  <dcterms:created xsi:type="dcterms:W3CDTF">2019-10-31T02:35:00Z</dcterms:created>
  <dcterms:modified xsi:type="dcterms:W3CDTF">2024-03-07T02:20:03Z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E71CB9F28A554AB1B84206BDBE22EE91</vt:lpwstr>
  </property>
</Properties>
</file>