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notesMasterIdLst>
    <p:notesMasterId r:id="rId17"/>
  </p:notesMasterIdLst>
  <p:handoutMasterIdLst>
    <p:handoutMasterId r:id="rId18"/>
  </p:handoutMasterIdLst>
  <p:sldIdLst>
    <p:sldId id="864" r:id="rId3"/>
    <p:sldId id="844" r:id="rId4"/>
    <p:sldId id="624" r:id="rId5"/>
    <p:sldId id="620" r:id="rId6"/>
    <p:sldId id="820" r:id="rId7"/>
    <p:sldId id="851" r:id="rId8"/>
    <p:sldId id="860" r:id="rId9"/>
    <p:sldId id="859" r:id="rId10"/>
    <p:sldId id="865" r:id="rId11"/>
    <p:sldId id="857" r:id="rId12"/>
    <p:sldId id="847" r:id="rId13"/>
    <p:sldId id="866" r:id="rId14"/>
    <p:sldId id="861" r:id="rId15"/>
    <p:sldId id="862" r:id="rId16"/>
  </p:sldIdLst>
  <p:sldSz cx="12192000" cy="6858000"/>
  <p:notesSz cx="7104063" cy="10234613"/>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26" userDrawn="1">
          <p15:clr>
            <a:srgbClr val="A4A3A4"/>
          </p15:clr>
        </p15:guide>
        <p15:guide id="2" pos="393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fg" initials="x" lastIdx="1" clrIdx="0"/>
  <p:cmAuthor id="2" name="Tanghanzhong" initials="T"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C242A"/>
    <a:srgbClr val="FFFFFF"/>
    <a:srgbClr val="404040"/>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971" autoAdjust="0"/>
    <p:restoredTop sz="89532" autoAdjust="0"/>
  </p:normalViewPr>
  <p:slideViewPr>
    <p:cSldViewPr snapToGrid="0" showGuides="1">
      <p:cViewPr varScale="1">
        <p:scale>
          <a:sx n="111" d="100"/>
          <a:sy n="111" d="100"/>
        </p:scale>
        <p:origin x="-96" y="-168"/>
      </p:cViewPr>
      <p:guideLst>
        <p:guide orient="horz" pos="2126"/>
        <p:guide pos="393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188595" cy="574719"/>
          </a:xfrm>
          <a:prstGeom prst="rect">
            <a:avLst/>
          </a:prstGeom>
        </p:spPr>
        <p:txBody>
          <a:bodyPr vert="horz" lIns="91440" tIns="45720" rIns="91440" bIns="45720" rtlCol="0"/>
          <a:lstStyle>
            <a:lvl1pPr algn="l">
              <a:defRPr sz="1290"/>
            </a:lvl1pPr>
          </a:lstStyle>
          <a:p>
            <a:endParaRPr lang="zh-CN" altLang="en-US"/>
          </a:p>
        </p:txBody>
      </p:sp>
      <p:sp>
        <p:nvSpPr>
          <p:cNvPr id="3" name="日期占位符 2"/>
          <p:cNvSpPr>
            <a:spLocks noGrp="1"/>
          </p:cNvSpPr>
          <p:nvPr>
            <p:ph type="dt" sz="quarter" idx="1"/>
          </p:nvPr>
        </p:nvSpPr>
        <p:spPr>
          <a:xfrm>
            <a:off x="4167998" y="0"/>
            <a:ext cx="3188595" cy="574719"/>
          </a:xfrm>
          <a:prstGeom prst="rect">
            <a:avLst/>
          </a:prstGeom>
        </p:spPr>
        <p:txBody>
          <a:bodyPr vert="horz" lIns="91440" tIns="45720" rIns="91440" bIns="45720" rtlCol="0"/>
          <a:lstStyle>
            <a:lvl1pPr algn="r">
              <a:defRPr sz="1290"/>
            </a:lvl1pPr>
          </a:lstStyle>
          <a:p>
            <a:fld id="{0F9B84EA-7D68-4D60-9CB1-D50884785D1C}" type="datetimeFigureOut">
              <a:rPr lang="zh-CN" altLang="en-US" smtClean="0"/>
              <a:t>2024/3/7</a:t>
            </a:fld>
            <a:endParaRPr lang="zh-CN" altLang="en-US"/>
          </a:p>
        </p:txBody>
      </p:sp>
      <p:sp>
        <p:nvSpPr>
          <p:cNvPr id="4" name="页脚占位符 3"/>
          <p:cNvSpPr>
            <a:spLocks noGrp="1"/>
          </p:cNvSpPr>
          <p:nvPr>
            <p:ph type="ftr" sz="quarter" idx="2"/>
          </p:nvPr>
        </p:nvSpPr>
        <p:spPr>
          <a:xfrm>
            <a:off x="0" y="10879875"/>
            <a:ext cx="3188595" cy="574718"/>
          </a:xfrm>
          <a:prstGeom prst="rect">
            <a:avLst/>
          </a:prstGeom>
        </p:spPr>
        <p:txBody>
          <a:bodyPr vert="horz" lIns="91440" tIns="45720" rIns="91440" bIns="45720" rtlCol="0" anchor="b"/>
          <a:lstStyle>
            <a:lvl1pPr algn="l">
              <a:defRPr sz="1290"/>
            </a:lvl1pPr>
          </a:lstStyle>
          <a:p>
            <a:endParaRPr lang="zh-CN" altLang="en-US"/>
          </a:p>
        </p:txBody>
      </p:sp>
      <p:sp>
        <p:nvSpPr>
          <p:cNvPr id="5" name="灯片编号占位符 4"/>
          <p:cNvSpPr>
            <a:spLocks noGrp="1"/>
          </p:cNvSpPr>
          <p:nvPr>
            <p:ph type="sldNum" sz="quarter" idx="3"/>
          </p:nvPr>
        </p:nvSpPr>
        <p:spPr>
          <a:xfrm>
            <a:off x="4167998" y="10879875"/>
            <a:ext cx="3188595" cy="574718"/>
          </a:xfrm>
          <a:prstGeom prst="rect">
            <a:avLst/>
          </a:prstGeom>
        </p:spPr>
        <p:txBody>
          <a:bodyPr vert="horz" lIns="91440" tIns="45720" rIns="91440" bIns="45720" rtlCol="0" anchor="b"/>
          <a:lstStyle>
            <a:lvl1pPr algn="r">
              <a:defRPr sz="129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3316731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2024/3/7</a:t>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2350246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6837353-30EB-4A48-80EB-173D804AEFBD}" type="slidenum">
              <a:rPr lang="zh-CN" altLang="en-US" smtClean="0"/>
              <a:t>3</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6837353-30EB-4A48-80EB-173D804AEFBD}" type="slidenum">
              <a:rPr lang="zh-CN" altLang="en-US" smtClean="0"/>
              <a:t>4</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6837353-30EB-4A48-80EB-173D804AEFBD}" type="slidenum">
              <a:rPr lang="zh-CN" altLang="en-US" smtClean="0"/>
              <a:t>7</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6837353-30EB-4A48-80EB-173D804AEFBD}" type="slidenum">
              <a:rPr lang="zh-CN" altLang="en-US" smtClean="0"/>
              <a:t>10</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6837353-30EB-4A48-80EB-173D804AEFBD}" type="slidenum">
              <a:rPr lang="zh-CN" altLang="en-US" smtClean="0"/>
              <a:t>11</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837353-30EB-4A48-80EB-173D804AEFBD}"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559392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6837353-30EB-4A48-80EB-173D804AEFBD}" type="slidenum">
              <a:rPr lang="zh-CN" altLang="en-US" smtClean="0"/>
              <a:t>13</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6837353-30EB-4A48-80EB-173D804AEFBD}" type="slidenum">
              <a:rPr lang="zh-CN" altLang="en-US" smtClean="0"/>
              <a:t>14</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2024/3/7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 name="日期占位符 2"/>
          <p:cNvSpPr>
            <a:spLocks noGrp="1"/>
          </p:cNvSpPr>
          <p:nvPr>
            <p:ph type="dt" sz="half" idx="10"/>
          </p:nvPr>
        </p:nvSpPr>
        <p:spPr/>
        <p:txBody>
          <a:bodyPr/>
          <a:lstStyle/>
          <a:p>
            <a:fld id="{82F288E0-7875-42C4-84C8-98DBBD3BF4D2}" type="datetimeFigureOut">
              <a:rPr lang="zh-CN" altLang="en-US" smtClean="0"/>
              <a:t>2024/3/7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499" y="6356756"/>
            <a:ext cx="2742787" cy="364275"/>
          </a:xfrm>
          <a:prstGeom prst="rect">
            <a:avLst/>
          </a:prstGeom>
        </p:spPr>
        <p:txBody>
          <a:bodyPr/>
          <a:lstStyle/>
          <a:p>
            <a:fld id="{3BED4874-415F-4462-8CBD-90FA9588F106}" type="datetimeFigureOut">
              <a:rPr lang="zh-CN" altLang="en-US" smtClean="0"/>
              <a:t>2024/3/7</a:t>
            </a:fld>
            <a:endParaRPr lang="zh-CN" altLang="en-US"/>
          </a:p>
        </p:txBody>
      </p:sp>
      <p:sp>
        <p:nvSpPr>
          <p:cNvPr id="3" name="页脚占位符 2"/>
          <p:cNvSpPr>
            <a:spLocks noGrp="1"/>
          </p:cNvSpPr>
          <p:nvPr>
            <p:ph type="ftr" sz="quarter" idx="11"/>
          </p:nvPr>
        </p:nvSpPr>
        <p:spPr>
          <a:xfrm>
            <a:off x="4038911" y="6356756"/>
            <a:ext cx="4114179" cy="36427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728" y="6356756"/>
            <a:ext cx="2742787" cy="364275"/>
          </a:xfrm>
          <a:prstGeom prst="rect">
            <a:avLst/>
          </a:prstGeom>
        </p:spPr>
        <p:txBody>
          <a:bodyPr/>
          <a:lstStyle/>
          <a:p>
            <a:fld id="{8C92ADDF-ABC6-4EEC-846D-A1AE2D410679}"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2024/3/7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2024/3/7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82F288E0-7875-42C4-84C8-98DBBD3BF4D2}" type="datetimeFigureOut">
              <a:rPr lang="zh-CN" altLang="en-US" smtClean="0"/>
              <a:t>2024/3/7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4" name="内容占位符 3"/>
          <p:cNvSpPr>
            <a:spLocks noGrp="1"/>
          </p:cNvSpPr>
          <p:nvPr>
            <p:ph sz="half" idx="2"/>
          </p:nvPr>
        </p:nvSpPr>
        <p:spPr>
          <a:xfrm>
            <a:off x="1186774" y="2665379"/>
            <a:ext cx="4873574"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6" name="内容占位符 5"/>
          <p:cNvSpPr>
            <a:spLocks noGrp="1"/>
          </p:cNvSpPr>
          <p:nvPr>
            <p:ph sz="quarter" idx="4"/>
          </p:nvPr>
        </p:nvSpPr>
        <p:spPr>
          <a:xfrm>
            <a:off x="6256938" y="2665379"/>
            <a:ext cx="4897576"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2F288E0-7875-42C4-84C8-98DBBD3BF4D2}" type="datetimeFigureOut">
              <a:rPr lang="zh-CN" altLang="en-US" smtClean="0"/>
              <a:t>2024/3/7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2F288E0-7875-42C4-84C8-98DBBD3BF4D2}" type="datetimeFigureOut">
              <a:rPr lang="zh-CN" altLang="en-US" smtClean="0"/>
              <a:t>2024/3/7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t>2024/3/7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2F288E0-7875-42C4-84C8-98DBBD3BF4D2}" type="datetimeFigureOut">
              <a:rPr lang="zh-CN" altLang="en-US" smtClean="0"/>
              <a:t>2024/3/7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2024/3/7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t>2024/3/7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0" r:id="rId1"/>
  </p:sldLayoutIdLst>
  <p:txStyles>
    <p:titleStyle>
      <a:lvl1pPr algn="l" defTabSz="866775" rtl="0" eaLnBrk="1" latinLnBrk="0" hangingPunct="1">
        <a:lnSpc>
          <a:spcPct val="90000"/>
        </a:lnSpc>
        <a:spcBef>
          <a:spcPct val="0"/>
        </a:spcBef>
        <a:buNone/>
        <a:defRPr sz="4170" kern="1200">
          <a:solidFill>
            <a:schemeClr val="tx1"/>
          </a:solidFill>
          <a:latin typeface="+mj-lt"/>
          <a:ea typeface="+mj-ea"/>
          <a:cs typeface="+mj-cs"/>
        </a:defRPr>
      </a:lvl1pPr>
    </p:titleStyle>
    <p:bodyStyle>
      <a:lvl1pPr marL="216535" indent="-216535" algn="l" defTabSz="866775" rtl="0" eaLnBrk="1" latinLnBrk="0" hangingPunct="1">
        <a:lnSpc>
          <a:spcPct val="90000"/>
        </a:lnSpc>
        <a:spcBef>
          <a:spcPct val="190000"/>
        </a:spcBef>
        <a:buFont typeface="Arial" panose="020B0604020202020204" pitchFamily="34" charset="0"/>
        <a:buChar char="•"/>
        <a:defRPr sz="2655" kern="1200">
          <a:solidFill>
            <a:schemeClr val="tx1"/>
          </a:solidFill>
          <a:latin typeface="+mn-lt"/>
          <a:ea typeface="+mn-ea"/>
          <a:cs typeface="+mn-cs"/>
        </a:defRPr>
      </a:lvl1pPr>
      <a:lvl2pPr marL="650240" indent="-216535" algn="l" defTabSz="866775" rtl="0" eaLnBrk="1" latinLnBrk="0" hangingPunct="1">
        <a:lnSpc>
          <a:spcPct val="90000"/>
        </a:lnSpc>
        <a:spcBef>
          <a:spcPct val="95000"/>
        </a:spcBef>
        <a:buFont typeface="Arial" panose="020B0604020202020204" pitchFamily="34" charset="0"/>
        <a:buChar char="•"/>
        <a:defRPr sz="2275" kern="1200">
          <a:solidFill>
            <a:schemeClr val="tx1"/>
          </a:solidFill>
          <a:latin typeface="+mn-lt"/>
          <a:ea typeface="+mn-ea"/>
          <a:cs typeface="+mn-cs"/>
        </a:defRPr>
      </a:lvl2pPr>
      <a:lvl3pPr marL="1083945" indent="-216535" algn="l" defTabSz="866775" rtl="0" eaLnBrk="1" latinLnBrk="0" hangingPunct="1">
        <a:lnSpc>
          <a:spcPct val="90000"/>
        </a:lnSpc>
        <a:spcBef>
          <a:spcPct val="95000"/>
        </a:spcBef>
        <a:buFont typeface="Arial" panose="020B0604020202020204" pitchFamily="34" charset="0"/>
        <a:buChar char="•"/>
        <a:defRPr sz="1895" kern="1200">
          <a:solidFill>
            <a:schemeClr val="tx1"/>
          </a:solidFill>
          <a:latin typeface="+mn-lt"/>
          <a:ea typeface="+mn-ea"/>
          <a:cs typeface="+mn-cs"/>
        </a:defRPr>
      </a:lvl3pPr>
      <a:lvl4pPr marL="1517015" indent="-216535" algn="l" defTabSz="866775" rtl="0" eaLnBrk="1" latinLnBrk="0" hangingPunct="1">
        <a:lnSpc>
          <a:spcPct val="90000"/>
        </a:lnSpc>
        <a:spcBef>
          <a:spcPct val="95000"/>
        </a:spcBef>
        <a:buFont typeface="Arial" panose="020B0604020202020204" pitchFamily="34" charset="0"/>
        <a:buChar char="•"/>
        <a:defRPr sz="1705" kern="1200">
          <a:solidFill>
            <a:schemeClr val="tx1"/>
          </a:solidFill>
          <a:latin typeface="+mn-lt"/>
          <a:ea typeface="+mn-ea"/>
          <a:cs typeface="+mn-cs"/>
        </a:defRPr>
      </a:lvl4pPr>
      <a:lvl5pPr marL="1950720" indent="-216535" algn="l" defTabSz="866775" rtl="0" eaLnBrk="1" latinLnBrk="0" hangingPunct="1">
        <a:lnSpc>
          <a:spcPct val="90000"/>
        </a:lnSpc>
        <a:spcBef>
          <a:spcPct val="95000"/>
        </a:spcBef>
        <a:buFont typeface="Arial" panose="020B0604020202020204" pitchFamily="34" charset="0"/>
        <a:buChar char="•"/>
        <a:defRPr sz="1705" kern="1200">
          <a:solidFill>
            <a:schemeClr val="tx1"/>
          </a:solidFill>
          <a:latin typeface="+mn-lt"/>
          <a:ea typeface="+mn-ea"/>
          <a:cs typeface="+mn-cs"/>
        </a:defRPr>
      </a:lvl5pPr>
      <a:lvl6pPr marL="2384425" indent="-216535" algn="l" defTabSz="866775" rtl="0" eaLnBrk="1" latinLnBrk="0" hangingPunct="1">
        <a:lnSpc>
          <a:spcPct val="90000"/>
        </a:lnSpc>
        <a:spcBef>
          <a:spcPct val="95000"/>
        </a:spcBef>
        <a:buFont typeface="Arial" panose="020B0604020202020204" pitchFamily="34" charset="0"/>
        <a:buChar char="•"/>
        <a:defRPr sz="1705" kern="1200">
          <a:solidFill>
            <a:schemeClr val="tx1"/>
          </a:solidFill>
          <a:latin typeface="+mn-lt"/>
          <a:ea typeface="+mn-ea"/>
          <a:cs typeface="+mn-cs"/>
        </a:defRPr>
      </a:lvl6pPr>
      <a:lvl7pPr marL="2817495" indent="-216535" algn="l" defTabSz="866775" rtl="0" eaLnBrk="1" latinLnBrk="0" hangingPunct="1">
        <a:lnSpc>
          <a:spcPct val="90000"/>
        </a:lnSpc>
        <a:spcBef>
          <a:spcPct val="95000"/>
        </a:spcBef>
        <a:buFont typeface="Arial" panose="020B0604020202020204" pitchFamily="34" charset="0"/>
        <a:buChar char="•"/>
        <a:defRPr sz="1705" kern="1200">
          <a:solidFill>
            <a:schemeClr val="tx1"/>
          </a:solidFill>
          <a:latin typeface="+mn-lt"/>
          <a:ea typeface="+mn-ea"/>
          <a:cs typeface="+mn-cs"/>
        </a:defRPr>
      </a:lvl7pPr>
      <a:lvl8pPr marL="3251200" indent="-216535" algn="l" defTabSz="866775" rtl="0" eaLnBrk="1" latinLnBrk="0" hangingPunct="1">
        <a:lnSpc>
          <a:spcPct val="90000"/>
        </a:lnSpc>
        <a:spcBef>
          <a:spcPct val="95000"/>
        </a:spcBef>
        <a:buFont typeface="Arial" panose="020B0604020202020204" pitchFamily="34" charset="0"/>
        <a:buChar char="•"/>
        <a:defRPr sz="1705" kern="1200">
          <a:solidFill>
            <a:schemeClr val="tx1"/>
          </a:solidFill>
          <a:latin typeface="+mn-lt"/>
          <a:ea typeface="+mn-ea"/>
          <a:cs typeface="+mn-cs"/>
        </a:defRPr>
      </a:lvl8pPr>
      <a:lvl9pPr marL="3685540" indent="-216535" algn="l" defTabSz="866775" rtl="0" eaLnBrk="1" latinLnBrk="0" hangingPunct="1">
        <a:lnSpc>
          <a:spcPct val="90000"/>
        </a:lnSpc>
        <a:spcBef>
          <a:spcPct val="95000"/>
        </a:spcBef>
        <a:buFont typeface="Arial" panose="020B0604020202020204" pitchFamily="34" charset="0"/>
        <a:buChar char="•"/>
        <a:defRPr sz="1705" kern="1200">
          <a:solidFill>
            <a:schemeClr val="tx1"/>
          </a:solidFill>
          <a:latin typeface="+mn-lt"/>
          <a:ea typeface="+mn-ea"/>
          <a:cs typeface="+mn-cs"/>
        </a:defRPr>
      </a:lvl9pPr>
    </p:bodyStyle>
    <p:otherStyle>
      <a:defPPr>
        <a:defRPr lang="zh-CN"/>
      </a:defPPr>
      <a:lvl1pPr marL="0" algn="l" defTabSz="866775" rtl="0" eaLnBrk="1" latinLnBrk="0" hangingPunct="1">
        <a:defRPr sz="1705" kern="1200">
          <a:solidFill>
            <a:schemeClr val="tx1"/>
          </a:solidFill>
          <a:latin typeface="+mn-lt"/>
          <a:ea typeface="+mn-ea"/>
          <a:cs typeface="+mn-cs"/>
        </a:defRPr>
      </a:lvl1pPr>
      <a:lvl2pPr marL="433705" algn="l" defTabSz="866775" rtl="0" eaLnBrk="1" latinLnBrk="0" hangingPunct="1">
        <a:defRPr sz="1705" kern="1200">
          <a:solidFill>
            <a:schemeClr val="tx1"/>
          </a:solidFill>
          <a:latin typeface="+mn-lt"/>
          <a:ea typeface="+mn-ea"/>
          <a:cs typeface="+mn-cs"/>
        </a:defRPr>
      </a:lvl2pPr>
      <a:lvl3pPr marL="866775" algn="l" defTabSz="866775" rtl="0" eaLnBrk="1" latinLnBrk="0" hangingPunct="1">
        <a:defRPr sz="1705" kern="1200">
          <a:solidFill>
            <a:schemeClr val="tx1"/>
          </a:solidFill>
          <a:latin typeface="+mn-lt"/>
          <a:ea typeface="+mn-ea"/>
          <a:cs typeface="+mn-cs"/>
        </a:defRPr>
      </a:lvl3pPr>
      <a:lvl4pPr marL="1300480" algn="l" defTabSz="866775" rtl="0" eaLnBrk="1" latinLnBrk="0" hangingPunct="1">
        <a:defRPr sz="1705" kern="1200">
          <a:solidFill>
            <a:schemeClr val="tx1"/>
          </a:solidFill>
          <a:latin typeface="+mn-lt"/>
          <a:ea typeface="+mn-ea"/>
          <a:cs typeface="+mn-cs"/>
        </a:defRPr>
      </a:lvl4pPr>
      <a:lvl5pPr marL="1734185" algn="l" defTabSz="866775" rtl="0" eaLnBrk="1" latinLnBrk="0" hangingPunct="1">
        <a:defRPr sz="1705" kern="1200">
          <a:solidFill>
            <a:schemeClr val="tx1"/>
          </a:solidFill>
          <a:latin typeface="+mn-lt"/>
          <a:ea typeface="+mn-ea"/>
          <a:cs typeface="+mn-cs"/>
        </a:defRPr>
      </a:lvl5pPr>
      <a:lvl6pPr marL="2167255" algn="l" defTabSz="866775" rtl="0" eaLnBrk="1" latinLnBrk="0" hangingPunct="1">
        <a:defRPr sz="1705" kern="1200">
          <a:solidFill>
            <a:schemeClr val="tx1"/>
          </a:solidFill>
          <a:latin typeface="+mn-lt"/>
          <a:ea typeface="+mn-ea"/>
          <a:cs typeface="+mn-cs"/>
        </a:defRPr>
      </a:lvl6pPr>
      <a:lvl7pPr marL="2600960" algn="l" defTabSz="866775" rtl="0" eaLnBrk="1" latinLnBrk="0" hangingPunct="1">
        <a:defRPr sz="1705" kern="1200">
          <a:solidFill>
            <a:schemeClr val="tx1"/>
          </a:solidFill>
          <a:latin typeface="+mn-lt"/>
          <a:ea typeface="+mn-ea"/>
          <a:cs typeface="+mn-cs"/>
        </a:defRPr>
      </a:lvl7pPr>
      <a:lvl8pPr marL="3034665" algn="l" defTabSz="866775" rtl="0" eaLnBrk="1" latinLnBrk="0" hangingPunct="1">
        <a:defRPr sz="1705" kern="1200">
          <a:solidFill>
            <a:schemeClr val="tx1"/>
          </a:solidFill>
          <a:latin typeface="+mn-lt"/>
          <a:ea typeface="+mn-ea"/>
          <a:cs typeface="+mn-cs"/>
        </a:defRPr>
      </a:lvl8pPr>
      <a:lvl9pPr marL="3467735" algn="l" defTabSz="866775" rtl="0" eaLnBrk="1" latinLnBrk="0" hangingPunct="1">
        <a:defRPr sz="17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2" name="L 形 21"/>
          <p:cNvSpPr/>
          <p:nvPr/>
        </p:nvSpPr>
        <p:spPr>
          <a:xfrm rot="13498344">
            <a:off x="533400" y="290601"/>
            <a:ext cx="192617" cy="192617"/>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24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23" name="L 形 22"/>
          <p:cNvSpPr/>
          <p:nvPr/>
        </p:nvSpPr>
        <p:spPr>
          <a:xfrm rot="13498344">
            <a:off x="713317" y="290601"/>
            <a:ext cx="192616" cy="192617"/>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24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24" name="L 形 23"/>
          <p:cNvSpPr/>
          <p:nvPr/>
        </p:nvSpPr>
        <p:spPr>
          <a:xfrm rot="13498344">
            <a:off x="353484" y="269336"/>
            <a:ext cx="192616" cy="192617"/>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24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4" name="Title 1"/>
          <p:cNvSpPr txBox="1"/>
          <p:nvPr/>
        </p:nvSpPr>
        <p:spPr>
          <a:xfrm>
            <a:off x="1143000" y="133968"/>
            <a:ext cx="7864475" cy="506095"/>
          </a:xfrm>
          <a:prstGeom prst="rect">
            <a:avLst/>
          </a:prstGeom>
        </p:spPr>
        <p:txBody>
          <a:bodyPr lIns="0" rIns="0" anchor="ctr"/>
          <a:lstStyle>
            <a:lvl1pPr algn="ctr" defTabSz="914400" rtl="0" eaLnBrk="1" latinLnBrk="0" hangingPunct="1">
              <a:spcBef>
                <a:spcPct val="0"/>
              </a:spcBef>
              <a:buNone/>
              <a:defRPr sz="3000" b="0" kern="1200">
                <a:solidFill>
                  <a:schemeClr val="accent1"/>
                </a:solidFill>
                <a:latin typeface="U.S. 101" pitchFamily="2" charset="0"/>
                <a:ea typeface="Roboto" panose="02000000000000000000" pitchFamily="2" charset="0"/>
                <a:cs typeface="Open Sans Light" pitchFamily="34" charset="0"/>
              </a:defRPr>
            </a:lvl1pPr>
          </a:lstStyle>
          <a:p>
            <a:pPr marL="0" marR="0" lvl="0" indent="0" algn="l" defTabSz="914400" rtl="0" eaLnBrk="1" fontAlgn="auto" latinLnBrk="0" hangingPunct="1">
              <a:lnSpc>
                <a:spcPct val="200000"/>
              </a:lnSpc>
              <a:spcBef>
                <a:spcPct val="0"/>
              </a:spcBef>
              <a:spcAft>
                <a:spcPts val="0"/>
              </a:spcAft>
              <a:buClrTx/>
              <a:buSzTx/>
              <a:buFontTx/>
              <a:buNone/>
              <a:tabLst/>
              <a:defRPr/>
            </a:pPr>
            <a:r>
              <a:rPr kumimoji="0" lang="zh-CN" altLang="en-US" sz="20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rPr>
              <a:t>第三部分    固定资产一次性扣除特殊情况及处理</a:t>
            </a:r>
          </a:p>
        </p:txBody>
      </p:sp>
      <p:sp>
        <p:nvSpPr>
          <p:cNvPr id="14" name="矩形 13"/>
          <p:cNvSpPr/>
          <p:nvPr/>
        </p:nvSpPr>
        <p:spPr>
          <a:xfrm>
            <a:off x="2454645" y="5557393"/>
            <a:ext cx="8943975" cy="398780"/>
          </a:xfrm>
          <a:prstGeom prst="rect">
            <a:avLst/>
          </a:prstGeom>
        </p:spPr>
        <p:txBody>
          <a:bodyPr wrap="square">
            <a:spAutoFit/>
          </a:bodyPr>
          <a:lstStyle/>
          <a:p>
            <a:pPr marL="0" marR="0" lvl="0" indent="0" algn="l" defTabSz="914400" rtl="0" eaLnBrk="1" fontAlgn="auto" latinLnBrk="0" hangingPunct="1">
              <a:lnSpc>
                <a:spcPct val="125000"/>
              </a:lnSpc>
              <a:spcBef>
                <a:spcPts val="0"/>
              </a:spcBef>
              <a:spcAft>
                <a:spcPts val="0"/>
              </a:spcAft>
              <a:buClrTx/>
              <a:buSzTx/>
              <a:buFontTx/>
              <a:buNone/>
              <a:tabLst/>
              <a:defRPr/>
            </a:pPr>
            <a:r>
              <a:rPr kumimoji="0" sz="16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 </a:t>
            </a:r>
          </a:p>
        </p:txBody>
      </p:sp>
      <p:sp>
        <p:nvSpPr>
          <p:cNvPr id="3" name="文本框 2"/>
          <p:cNvSpPr txBox="1"/>
          <p:nvPr/>
        </p:nvSpPr>
        <p:spPr>
          <a:xfrm>
            <a:off x="1378087" y="2560119"/>
            <a:ext cx="9262203" cy="1077218"/>
          </a:xfrm>
          <a:prstGeom prst="rect">
            <a:avLst/>
          </a:prstGeom>
          <a:noFill/>
        </p:spPr>
        <p:txBody>
          <a:bodyPr wrap="square">
            <a:spAutoFit/>
          </a:bodyPr>
          <a:lstStyle/>
          <a:p>
            <a:pPr lvl="0">
              <a:lnSpc>
                <a:spcPct val="200000"/>
              </a:lnSpc>
            </a:pPr>
            <a:r>
              <a:rPr lang="zh-CN" altLang="en-US" sz="3200" b="1" dirty="0">
                <a:solidFill>
                  <a:prstClr val="black"/>
                </a:solidFill>
                <a:latin typeface="微软雅黑" panose="020B0503020204020204" pitchFamily="34" charset="-122"/>
                <a:ea typeface="微软雅黑" panose="020B0503020204020204" pitchFamily="34" charset="-122"/>
              </a:rPr>
              <a:t>第三部分    固定资产一次性扣除特殊情况及处理</a:t>
            </a:r>
          </a:p>
        </p:txBody>
      </p:sp>
    </p:spTree>
    <p:extLst>
      <p:ext uri="{BB962C8B-B14F-4D97-AF65-F5344CB8AC3E}">
        <p14:creationId xmlns:p14="http://schemas.microsoft.com/office/powerpoint/2010/main" val="355823012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2" name="L 形 21"/>
          <p:cNvSpPr/>
          <p:nvPr/>
        </p:nvSpPr>
        <p:spPr>
          <a:xfrm rot="13498344">
            <a:off x="533400" y="305347"/>
            <a:ext cx="192617" cy="192617"/>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3" name="L 形 22"/>
          <p:cNvSpPr/>
          <p:nvPr/>
        </p:nvSpPr>
        <p:spPr>
          <a:xfrm rot="13498344">
            <a:off x="713317" y="305347"/>
            <a:ext cx="192616" cy="192617"/>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4" name="L 形 23"/>
          <p:cNvSpPr/>
          <p:nvPr/>
        </p:nvSpPr>
        <p:spPr>
          <a:xfrm rot="13498344">
            <a:off x="332934" y="305344"/>
            <a:ext cx="192616" cy="192617"/>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4" name="Title 1"/>
          <p:cNvSpPr txBox="1"/>
          <p:nvPr/>
        </p:nvSpPr>
        <p:spPr>
          <a:xfrm>
            <a:off x="1058010" y="129251"/>
            <a:ext cx="6783654" cy="272402"/>
          </a:xfrm>
          <a:prstGeom prst="rect">
            <a:avLst/>
          </a:prstGeom>
        </p:spPr>
        <p:txBody>
          <a:bodyPr lIns="0" rIns="0" anchor="ctr"/>
          <a:lstStyle>
            <a:lvl1pPr algn="ctr" defTabSz="914400" rtl="0" eaLnBrk="1" latinLnBrk="0" hangingPunct="1">
              <a:spcBef>
                <a:spcPct val="0"/>
              </a:spcBef>
              <a:buNone/>
              <a:defRPr sz="3000" b="0" kern="1200">
                <a:solidFill>
                  <a:schemeClr val="accent1"/>
                </a:solidFill>
                <a:latin typeface="U.S. 101" pitchFamily="2" charset="0"/>
                <a:ea typeface="Roboto" panose="02000000000000000000" pitchFamily="2" charset="0"/>
                <a:cs typeface="Open Sans Light" pitchFamily="34" charset="0"/>
              </a:defRPr>
            </a:lvl1pPr>
          </a:lstStyle>
          <a:p>
            <a:pPr algn="l">
              <a:lnSpc>
                <a:spcPct val="200000"/>
              </a:lnSpc>
            </a:pPr>
            <a:r>
              <a:rPr lang="zh-CN" altLang="en-US" sz="2000" b="1" dirty="0">
                <a:solidFill>
                  <a:schemeClr val="bg1"/>
                </a:solidFill>
                <a:latin typeface="微软雅黑" panose="020B0503020204020204" pitchFamily="34" charset="-122"/>
                <a:ea typeface="微软雅黑" panose="020B0503020204020204" pitchFamily="34" charset="-122"/>
              </a:rPr>
              <a:t>第三部分    固定资产一次性扣除特殊情况及处理</a:t>
            </a:r>
          </a:p>
        </p:txBody>
      </p:sp>
      <p:sp>
        <p:nvSpPr>
          <p:cNvPr id="100" name="文本框 99"/>
          <p:cNvSpPr txBox="1"/>
          <p:nvPr/>
        </p:nvSpPr>
        <p:spPr>
          <a:xfrm>
            <a:off x="565443" y="881058"/>
            <a:ext cx="10357090" cy="889090"/>
          </a:xfrm>
          <a:prstGeom prst="rect">
            <a:avLst/>
          </a:prstGeom>
          <a:noFill/>
          <a:ln w="9525">
            <a:noFill/>
          </a:ln>
        </p:spPr>
        <p:txBody>
          <a:bodyPr wrap="square">
            <a:spAutoFit/>
          </a:bodyPr>
          <a:lstStyle/>
          <a:p>
            <a:pPr>
              <a:lnSpc>
                <a:spcPct val="200000"/>
              </a:lnSpc>
            </a:pPr>
            <a:endParaRPr lang="en-US" altLang="zh-CN" sz="1400" b="1" dirty="0">
              <a:latin typeface="微软雅黑" panose="020B0503020204020204" pitchFamily="34" charset="-122"/>
              <a:ea typeface="微软雅黑" panose="020B0503020204020204" pitchFamily="34" charset="-122"/>
            </a:endParaRPr>
          </a:p>
          <a:p>
            <a:pPr>
              <a:lnSpc>
                <a:spcPct val="200000"/>
              </a:lnSpc>
            </a:pPr>
            <a:endParaRPr lang="en-US" altLang="zh-CN" sz="1400" b="1" dirty="0">
              <a:latin typeface="微软雅黑" panose="020B0503020204020204" pitchFamily="34" charset="-122"/>
              <a:ea typeface="微软雅黑" panose="020B0503020204020204" pitchFamily="34" charset="-122"/>
            </a:endParaRPr>
          </a:p>
        </p:txBody>
      </p:sp>
      <p:pic>
        <p:nvPicPr>
          <p:cNvPr id="2" name="图片 1"/>
          <p:cNvPicPr>
            <a:picLocks noChangeAspect="1"/>
          </p:cNvPicPr>
          <p:nvPr/>
        </p:nvPicPr>
        <p:blipFill rotWithShape="1">
          <a:blip r:embed="rId4"/>
          <a:srcRect b="-746"/>
          <a:stretch/>
        </p:blipFill>
        <p:spPr>
          <a:xfrm>
            <a:off x="673424" y="1017261"/>
            <a:ext cx="9921004" cy="4438922"/>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nodePh="1">
                                  <p:stCondLst>
                                    <p:cond delay="0"/>
                                  </p:stCondLst>
                                  <p:endCondLst>
                                    <p:cond evt="begin" delay="0">
                                      <p:tn val="5"/>
                                    </p:cond>
                                  </p:endCondLst>
                                  <p:childTnLst>
                                    <p:set>
                                      <p:cBhvr>
                                        <p:cTn id="6" dur="1" fill="hold">
                                          <p:stCondLst>
                                            <p:cond delay="0"/>
                                          </p:stCondLst>
                                        </p:cTn>
                                        <p:tgtEl>
                                          <p:spTgt spid="100"/>
                                        </p:tgtEl>
                                        <p:attrNameLst>
                                          <p:attrName>style.visibility</p:attrName>
                                        </p:attrNameLst>
                                      </p:cBhvr>
                                      <p:to>
                                        <p:strVal val="visible"/>
                                      </p:to>
                                    </p:set>
                                    <p:animEffect transition="in" filter="wipe(up)">
                                      <p:cBhvr>
                                        <p:cTn id="7" dur="500"/>
                                        <p:tgtEl>
                                          <p:spTgt spid="10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2" name="L 形 21"/>
          <p:cNvSpPr/>
          <p:nvPr/>
        </p:nvSpPr>
        <p:spPr>
          <a:xfrm rot="13498344">
            <a:off x="533400" y="290601"/>
            <a:ext cx="192617" cy="192617"/>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3" name="L 形 22"/>
          <p:cNvSpPr/>
          <p:nvPr/>
        </p:nvSpPr>
        <p:spPr>
          <a:xfrm rot="13498344">
            <a:off x="713317" y="290601"/>
            <a:ext cx="192616" cy="192617"/>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4" name="L 形 23"/>
          <p:cNvSpPr/>
          <p:nvPr/>
        </p:nvSpPr>
        <p:spPr>
          <a:xfrm rot="13498344">
            <a:off x="353484" y="269336"/>
            <a:ext cx="192616" cy="192617"/>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4" name="Title 1"/>
          <p:cNvSpPr txBox="1"/>
          <p:nvPr/>
        </p:nvSpPr>
        <p:spPr>
          <a:xfrm>
            <a:off x="1143000" y="133968"/>
            <a:ext cx="7864475" cy="506095"/>
          </a:xfrm>
          <a:prstGeom prst="rect">
            <a:avLst/>
          </a:prstGeom>
        </p:spPr>
        <p:txBody>
          <a:bodyPr lIns="0" rIns="0" anchor="ctr"/>
          <a:lstStyle>
            <a:lvl1pPr algn="ctr" defTabSz="914400" rtl="0" eaLnBrk="1" latinLnBrk="0" hangingPunct="1">
              <a:spcBef>
                <a:spcPct val="0"/>
              </a:spcBef>
              <a:buNone/>
              <a:defRPr sz="3000" b="0" kern="1200">
                <a:solidFill>
                  <a:schemeClr val="accent1"/>
                </a:solidFill>
                <a:latin typeface="U.S. 101" pitchFamily="2" charset="0"/>
                <a:ea typeface="Roboto" panose="02000000000000000000" pitchFamily="2" charset="0"/>
                <a:cs typeface="Open Sans Light" pitchFamily="34" charset="0"/>
              </a:defRPr>
            </a:lvl1pPr>
          </a:lstStyle>
          <a:p>
            <a:pPr algn="l">
              <a:lnSpc>
                <a:spcPct val="200000"/>
              </a:lnSpc>
            </a:pPr>
            <a:r>
              <a:rPr lang="zh-CN" altLang="en-US" sz="2000" b="1" dirty="0">
                <a:solidFill>
                  <a:schemeClr val="bg1"/>
                </a:solidFill>
                <a:latin typeface="微软雅黑" panose="020B0503020204020204" pitchFamily="34" charset="-122"/>
                <a:ea typeface="微软雅黑" panose="020B0503020204020204" pitchFamily="34" charset="-122"/>
              </a:rPr>
              <a:t>第三部分    固定资产一次性扣除特殊情况及处理</a:t>
            </a:r>
          </a:p>
        </p:txBody>
      </p:sp>
      <p:sp>
        <p:nvSpPr>
          <p:cNvPr id="14" name="矩形 13"/>
          <p:cNvSpPr/>
          <p:nvPr/>
        </p:nvSpPr>
        <p:spPr>
          <a:xfrm>
            <a:off x="2454645" y="5557393"/>
            <a:ext cx="8943975" cy="398780"/>
          </a:xfrm>
          <a:prstGeom prst="rect">
            <a:avLst/>
          </a:prstGeom>
        </p:spPr>
        <p:txBody>
          <a:bodyPr wrap="square">
            <a:spAutoFit/>
          </a:bodyPr>
          <a:lstStyle/>
          <a:p>
            <a:pPr>
              <a:lnSpc>
                <a:spcPct val="125000"/>
              </a:lnSpc>
            </a:pPr>
            <a:r>
              <a:rPr sz="1600" b="1" dirty="0">
                <a:latin typeface="微软雅黑" panose="020B0503020204020204" pitchFamily="34" charset="-122"/>
                <a:ea typeface="微软雅黑" panose="020B0503020204020204" pitchFamily="34" charset="-122"/>
                <a:cs typeface="微软雅黑" panose="020B0503020204020204" pitchFamily="34" charset="-122"/>
              </a:rPr>
              <a:t> </a:t>
            </a:r>
          </a:p>
        </p:txBody>
      </p:sp>
      <p:sp>
        <p:nvSpPr>
          <p:cNvPr id="3" name="文本框 2"/>
          <p:cNvSpPr txBox="1"/>
          <p:nvPr/>
        </p:nvSpPr>
        <p:spPr>
          <a:xfrm>
            <a:off x="1477605" y="931308"/>
            <a:ext cx="9661449" cy="5170646"/>
          </a:xfrm>
          <a:prstGeom prst="rect">
            <a:avLst/>
          </a:prstGeom>
          <a:noFill/>
        </p:spPr>
        <p:txBody>
          <a:bodyPr wrap="square">
            <a:spAutoFit/>
          </a:bodyPr>
          <a:lstStyle/>
          <a:p>
            <a:pPr>
              <a:lnSpc>
                <a:spcPct val="150000"/>
              </a:lnSpc>
            </a:pPr>
            <a:r>
              <a:rPr lang="zh-CN" altLang="en-US" sz="2000" b="1" dirty="0" smtClean="0">
                <a:latin typeface="微软雅黑" panose="020B0503020204020204" pitchFamily="34" charset="-122"/>
                <a:ea typeface="微软雅黑" panose="020B0503020204020204" pitchFamily="34" charset="-122"/>
              </a:rPr>
              <a:t>       第 </a:t>
            </a:r>
            <a:r>
              <a:rPr lang="en-US" altLang="zh-CN" sz="2000" b="1" dirty="0">
                <a:latin typeface="微软雅黑" panose="020B0503020204020204" pitchFamily="34" charset="-122"/>
                <a:ea typeface="微软雅黑" panose="020B0503020204020204" pitchFamily="34" charset="-122"/>
              </a:rPr>
              <a:t>1 </a:t>
            </a:r>
            <a:r>
              <a:rPr lang="zh-CN" altLang="en-US" sz="2000" b="1" dirty="0">
                <a:latin typeface="微软雅黑" panose="020B0503020204020204" pitchFamily="34" charset="-122"/>
                <a:ea typeface="微软雅黑" panose="020B0503020204020204" pitchFamily="34" charset="-122"/>
              </a:rPr>
              <a:t>列“资产损失直接计入本年损益金额”：填报纳税人会计核算计入当期损益的对应项目的资产 损失金额，不包含当年度通过准备金项目核销的资产损失金额</a:t>
            </a:r>
            <a:r>
              <a:rPr lang="zh-CN" altLang="en-US" sz="2000" b="1" dirty="0">
                <a:highlight>
                  <a:srgbClr val="FFFF00"/>
                </a:highlight>
                <a:latin typeface="微软雅黑" panose="020B0503020204020204" pitchFamily="34" charset="-122"/>
                <a:ea typeface="微软雅黑" panose="020B0503020204020204" pitchFamily="34" charset="-122"/>
              </a:rPr>
              <a:t>。 </a:t>
            </a:r>
            <a:r>
              <a:rPr lang="en-US" altLang="zh-CN" sz="2000" b="1" dirty="0">
                <a:highlight>
                  <a:srgbClr val="FFFF00"/>
                </a:highlight>
                <a:latin typeface="微软雅黑" panose="020B0503020204020204" pitchFamily="34" charset="-122"/>
                <a:ea typeface="微软雅黑" panose="020B0503020204020204" pitchFamily="34" charset="-122"/>
              </a:rPr>
              <a:t>9.5</a:t>
            </a:r>
          </a:p>
          <a:p>
            <a:pPr>
              <a:lnSpc>
                <a:spcPct val="150000"/>
              </a:lnSpc>
            </a:pPr>
            <a:r>
              <a:rPr lang="zh-CN" altLang="en-US" sz="2000" b="1" dirty="0" smtClean="0">
                <a:latin typeface="微软雅黑" panose="020B0503020204020204" pitchFamily="34" charset="-122"/>
                <a:ea typeface="微软雅黑" panose="020B0503020204020204" pitchFamily="34" charset="-122"/>
              </a:rPr>
              <a:t>       第 </a:t>
            </a:r>
            <a:r>
              <a:rPr lang="en-US" altLang="zh-CN" sz="2000" b="1" dirty="0">
                <a:latin typeface="微软雅黑" panose="020B0503020204020204" pitchFamily="34" charset="-122"/>
                <a:ea typeface="微软雅黑" panose="020B0503020204020204" pitchFamily="34" charset="-122"/>
              </a:rPr>
              <a:t>2 </a:t>
            </a:r>
            <a:r>
              <a:rPr lang="zh-CN" altLang="en-US" sz="2000" b="1" dirty="0">
                <a:latin typeface="微软雅黑" panose="020B0503020204020204" pitchFamily="34" charset="-122"/>
                <a:ea typeface="微软雅黑" panose="020B0503020204020204" pitchFamily="34" charset="-122"/>
              </a:rPr>
              <a:t>列“资产损失准备金核销金额”：填报纳税人会计核算当年度通过准备金项目核销的资产损失 金额。</a:t>
            </a:r>
            <a:endParaRPr lang="en-US" altLang="zh-CN" sz="2000" b="1" dirty="0">
              <a:latin typeface="微软雅黑" panose="020B0503020204020204" pitchFamily="34" charset="-122"/>
              <a:ea typeface="微软雅黑" panose="020B0503020204020204" pitchFamily="34" charset="-122"/>
            </a:endParaRPr>
          </a:p>
          <a:p>
            <a:pPr>
              <a:lnSpc>
                <a:spcPct val="150000"/>
              </a:lnSpc>
            </a:pPr>
            <a:r>
              <a:rPr lang="zh-CN" altLang="en-US" sz="2000" b="1" dirty="0" smtClean="0">
                <a:latin typeface="微软雅黑" panose="020B0503020204020204" pitchFamily="34" charset="-122"/>
                <a:ea typeface="微软雅黑" panose="020B0503020204020204" pitchFamily="34" charset="-122"/>
              </a:rPr>
              <a:t>       第 </a:t>
            </a:r>
            <a:r>
              <a:rPr lang="en-US" altLang="zh-CN" sz="2000" b="1" dirty="0">
                <a:latin typeface="微软雅黑" panose="020B0503020204020204" pitchFamily="34" charset="-122"/>
                <a:ea typeface="微软雅黑" panose="020B0503020204020204" pitchFamily="34" charset="-122"/>
              </a:rPr>
              <a:t>3</a:t>
            </a:r>
            <a:r>
              <a:rPr lang="zh-CN" altLang="en-US" sz="2000" b="1" dirty="0">
                <a:latin typeface="微软雅黑" panose="020B0503020204020204" pitchFamily="34" charset="-122"/>
                <a:ea typeface="微软雅黑" panose="020B0503020204020204" pitchFamily="34" charset="-122"/>
              </a:rPr>
              <a:t>列“资产处置收入”：填报纳税人处置发生损失的资产可收回的残值或处置收益。</a:t>
            </a:r>
            <a:r>
              <a:rPr lang="en-US" altLang="zh-CN" sz="2000" b="1" dirty="0">
                <a:highlight>
                  <a:srgbClr val="FFFF00"/>
                </a:highlight>
                <a:latin typeface="微软雅黑" panose="020B0503020204020204" pitchFamily="34" charset="-122"/>
                <a:ea typeface="微软雅黑" panose="020B0503020204020204" pitchFamily="34" charset="-122"/>
              </a:rPr>
              <a:t>8</a:t>
            </a:r>
            <a:r>
              <a:rPr lang="zh-CN" altLang="en-US" sz="2000" b="1" dirty="0">
                <a:highlight>
                  <a:srgbClr val="FFFF00"/>
                </a:highlight>
                <a:latin typeface="微软雅黑" panose="020B0503020204020204" pitchFamily="34" charset="-122"/>
                <a:ea typeface="微软雅黑" panose="020B0503020204020204" pitchFamily="34" charset="-122"/>
              </a:rPr>
              <a:t>万</a:t>
            </a:r>
            <a:endParaRPr lang="en-US" altLang="zh-CN" sz="2000" b="1" dirty="0">
              <a:highlight>
                <a:srgbClr val="FFFF00"/>
              </a:highlight>
              <a:latin typeface="微软雅黑" panose="020B0503020204020204" pitchFamily="34" charset="-122"/>
              <a:ea typeface="微软雅黑" panose="020B0503020204020204" pitchFamily="34" charset="-122"/>
            </a:endParaRPr>
          </a:p>
          <a:p>
            <a:pPr>
              <a:lnSpc>
                <a:spcPct val="150000"/>
              </a:lnSpc>
            </a:pPr>
            <a:r>
              <a:rPr lang="zh-CN" altLang="en-US" sz="2000" b="1" dirty="0" smtClean="0">
                <a:latin typeface="微软雅黑" panose="020B0503020204020204" pitchFamily="34" charset="-122"/>
                <a:ea typeface="微软雅黑" panose="020B0503020204020204" pitchFamily="34" charset="-122"/>
              </a:rPr>
              <a:t>       第 </a:t>
            </a:r>
            <a:r>
              <a:rPr lang="en-US" altLang="zh-CN" sz="2000" b="1" dirty="0">
                <a:latin typeface="微软雅黑" panose="020B0503020204020204" pitchFamily="34" charset="-122"/>
                <a:ea typeface="微软雅黑" panose="020B0503020204020204" pitchFamily="34" charset="-122"/>
              </a:rPr>
              <a:t>4</a:t>
            </a:r>
            <a:r>
              <a:rPr lang="zh-CN" altLang="en-US" sz="2000" b="1" dirty="0">
                <a:latin typeface="微软雅黑" panose="020B0503020204020204" pitchFamily="34" charset="-122"/>
                <a:ea typeface="微软雅黑" panose="020B0503020204020204" pitchFamily="34" charset="-122"/>
              </a:rPr>
              <a:t>列“赔偿收入”：填报纳税人发生的资产损失，取得的相关责任人、保险公司赔偿的金额。</a:t>
            </a:r>
            <a:endParaRPr lang="en-US" altLang="zh-CN" sz="2000" b="1" dirty="0">
              <a:latin typeface="微软雅黑" panose="020B0503020204020204" pitchFamily="34" charset="-122"/>
              <a:ea typeface="微软雅黑" panose="020B0503020204020204" pitchFamily="34" charset="-122"/>
            </a:endParaRPr>
          </a:p>
          <a:p>
            <a:pPr>
              <a:lnSpc>
                <a:spcPct val="150000"/>
              </a:lnSpc>
            </a:pPr>
            <a:r>
              <a:rPr lang="zh-CN" altLang="en-US" sz="2000" b="1" dirty="0" smtClean="0">
                <a:latin typeface="微软雅黑" panose="020B0503020204020204" pitchFamily="34" charset="-122"/>
                <a:ea typeface="微软雅黑" panose="020B0503020204020204" pitchFamily="34" charset="-122"/>
              </a:rPr>
              <a:t>       第 </a:t>
            </a:r>
            <a:r>
              <a:rPr lang="en-US" altLang="zh-CN" sz="2000" b="1" dirty="0">
                <a:latin typeface="微软雅黑" panose="020B0503020204020204" pitchFamily="34" charset="-122"/>
                <a:ea typeface="微软雅黑" panose="020B0503020204020204" pitchFamily="34" charset="-122"/>
              </a:rPr>
              <a:t>5 </a:t>
            </a:r>
            <a:r>
              <a:rPr lang="zh-CN" altLang="en-US" sz="2000" b="1" dirty="0">
                <a:latin typeface="微软雅黑" panose="020B0503020204020204" pitchFamily="34" charset="-122"/>
                <a:ea typeface="微软雅黑" panose="020B0503020204020204" pitchFamily="34" charset="-122"/>
              </a:rPr>
              <a:t>列“资产计税基础”：填报纳税人按税收规定计算的发生损失时资产的计税基础，含损失资产 涉及的不得抵扣增值税进项税额。</a:t>
            </a:r>
            <a:r>
              <a:rPr lang="en-US" altLang="zh-CN" sz="2000" b="1" dirty="0">
                <a:highlight>
                  <a:srgbClr val="FFFF00"/>
                </a:highlight>
                <a:latin typeface="微软雅黑" panose="020B0503020204020204" pitchFamily="34" charset="-122"/>
                <a:ea typeface="微软雅黑" panose="020B0503020204020204" pitchFamily="34" charset="-122"/>
              </a:rPr>
              <a:t> 0</a:t>
            </a:r>
            <a:r>
              <a:rPr lang="zh-CN" altLang="en-US" sz="2000" b="1" dirty="0" smtClean="0">
                <a:highlight>
                  <a:srgbClr val="FFFF00"/>
                </a:highlight>
                <a:latin typeface="微软雅黑" panose="020B0503020204020204" pitchFamily="34" charset="-122"/>
                <a:ea typeface="微软雅黑" panose="020B0503020204020204" pitchFamily="34" charset="-122"/>
              </a:rPr>
              <a:t>元</a:t>
            </a:r>
            <a:endParaRPr lang="en-US" altLang="zh-CN" sz="2000" b="1"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par>
                                <p:cTn id="8" presetID="18" presetClass="entr" presetSubtype="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downRight)">
                                      <p:cBhvr>
                                        <p:cTn id="10" dur="500"/>
                                        <p:tgtEl>
                                          <p:spTgt spid="3">
                                            <p:txEl>
                                              <p:pRg st="1" end="1"/>
                                            </p:txEl>
                                          </p:spTgt>
                                        </p:tgtEl>
                                      </p:cBhvr>
                                    </p:animEffect>
                                  </p:childTnLst>
                                </p:cTn>
                              </p:par>
                              <p:par>
                                <p:cTn id="11" presetID="18" presetClass="entr" presetSubtype="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trips(downRight)">
                                      <p:cBhvr>
                                        <p:cTn id="13" dur="500"/>
                                        <p:tgtEl>
                                          <p:spTgt spid="3">
                                            <p:txEl>
                                              <p:pRg st="2" end="2"/>
                                            </p:txEl>
                                          </p:spTgt>
                                        </p:tgtEl>
                                      </p:cBhvr>
                                    </p:animEffect>
                                  </p:childTnLst>
                                </p:cTn>
                              </p:par>
                              <p:par>
                                <p:cTn id="14" presetID="18" presetClass="entr" presetSubtype="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strips(downRight)">
                                      <p:cBhvr>
                                        <p:cTn id="16" dur="500"/>
                                        <p:tgtEl>
                                          <p:spTgt spid="3">
                                            <p:txEl>
                                              <p:pRg st="3" end="3"/>
                                            </p:txEl>
                                          </p:spTgt>
                                        </p:tgtEl>
                                      </p:cBhvr>
                                    </p:animEffect>
                                  </p:childTnLst>
                                </p:cTn>
                              </p:par>
                              <p:par>
                                <p:cTn id="17" presetID="18" presetClass="entr" presetSubtype="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strips(downRight)">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2" name="L 形 21"/>
          <p:cNvSpPr/>
          <p:nvPr/>
        </p:nvSpPr>
        <p:spPr>
          <a:xfrm rot="13498344">
            <a:off x="533400" y="290601"/>
            <a:ext cx="192617" cy="192617"/>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24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23" name="L 形 22"/>
          <p:cNvSpPr/>
          <p:nvPr/>
        </p:nvSpPr>
        <p:spPr>
          <a:xfrm rot="13498344">
            <a:off x="713317" y="290601"/>
            <a:ext cx="192616" cy="192617"/>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24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24" name="L 形 23"/>
          <p:cNvSpPr/>
          <p:nvPr/>
        </p:nvSpPr>
        <p:spPr>
          <a:xfrm rot="13498344">
            <a:off x="353484" y="269336"/>
            <a:ext cx="192616" cy="192617"/>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24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4" name="Title 1"/>
          <p:cNvSpPr txBox="1"/>
          <p:nvPr/>
        </p:nvSpPr>
        <p:spPr>
          <a:xfrm>
            <a:off x="1143000" y="133968"/>
            <a:ext cx="7864475" cy="506095"/>
          </a:xfrm>
          <a:prstGeom prst="rect">
            <a:avLst/>
          </a:prstGeom>
        </p:spPr>
        <p:txBody>
          <a:bodyPr lIns="0" rIns="0" anchor="ctr"/>
          <a:lstStyle>
            <a:lvl1pPr algn="ctr" defTabSz="914400" rtl="0" eaLnBrk="1" latinLnBrk="0" hangingPunct="1">
              <a:spcBef>
                <a:spcPct val="0"/>
              </a:spcBef>
              <a:buNone/>
              <a:defRPr sz="3000" b="0" kern="1200">
                <a:solidFill>
                  <a:schemeClr val="accent1"/>
                </a:solidFill>
                <a:latin typeface="U.S. 101" pitchFamily="2" charset="0"/>
                <a:ea typeface="Roboto" panose="02000000000000000000" pitchFamily="2" charset="0"/>
                <a:cs typeface="Open Sans Light" pitchFamily="34" charset="0"/>
              </a:defRPr>
            </a:lvl1pPr>
          </a:lstStyle>
          <a:p>
            <a:pPr marL="0" marR="0" lvl="0" indent="0" algn="l" defTabSz="914400" rtl="0" eaLnBrk="1" fontAlgn="auto" latinLnBrk="0" hangingPunct="1">
              <a:lnSpc>
                <a:spcPct val="200000"/>
              </a:lnSpc>
              <a:spcBef>
                <a:spcPct val="0"/>
              </a:spcBef>
              <a:spcAft>
                <a:spcPts val="0"/>
              </a:spcAft>
              <a:buClrTx/>
              <a:buSzTx/>
              <a:buFontTx/>
              <a:buNone/>
              <a:tabLst/>
              <a:defRPr/>
            </a:pPr>
            <a:r>
              <a:rPr kumimoji="0" lang="zh-CN" altLang="en-US" sz="20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rPr>
              <a:t>第三部分    固定资产一次性扣除特殊情况及处理</a:t>
            </a:r>
          </a:p>
        </p:txBody>
      </p:sp>
      <p:sp>
        <p:nvSpPr>
          <p:cNvPr id="14" name="矩形 13"/>
          <p:cNvSpPr/>
          <p:nvPr/>
        </p:nvSpPr>
        <p:spPr>
          <a:xfrm>
            <a:off x="2454645" y="5557393"/>
            <a:ext cx="8943975" cy="398780"/>
          </a:xfrm>
          <a:prstGeom prst="rect">
            <a:avLst/>
          </a:prstGeom>
        </p:spPr>
        <p:txBody>
          <a:bodyPr wrap="square">
            <a:spAutoFit/>
          </a:bodyPr>
          <a:lstStyle/>
          <a:p>
            <a:pPr marL="0" marR="0" lvl="0" indent="0" algn="l" defTabSz="914400" rtl="0" eaLnBrk="1" fontAlgn="auto" latinLnBrk="0" hangingPunct="1">
              <a:lnSpc>
                <a:spcPct val="125000"/>
              </a:lnSpc>
              <a:spcBef>
                <a:spcPts val="0"/>
              </a:spcBef>
              <a:spcAft>
                <a:spcPts val="0"/>
              </a:spcAft>
              <a:buClrTx/>
              <a:buSzTx/>
              <a:buFontTx/>
              <a:buNone/>
              <a:tabLst/>
              <a:defRPr/>
            </a:pPr>
            <a:r>
              <a:rPr kumimoji="0" sz="16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 </a:t>
            </a:r>
          </a:p>
        </p:txBody>
      </p:sp>
      <p:sp>
        <p:nvSpPr>
          <p:cNvPr id="3" name="文本框 2"/>
          <p:cNvSpPr txBox="1"/>
          <p:nvPr/>
        </p:nvSpPr>
        <p:spPr>
          <a:xfrm>
            <a:off x="1311350" y="1310076"/>
            <a:ext cx="9495195" cy="4708981"/>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      第 </a:t>
            </a:r>
            <a:r>
              <a:rPr kumimoji="0" lang="en-US" altLang="zh-CN"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6</a:t>
            </a: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列“资产损失的税收金额”：填报按税收规定允许当期税前扣除的资产损失金额，按第</a:t>
            </a:r>
            <a:r>
              <a:rPr kumimoji="0" lang="en-US" altLang="zh-CN"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5-3-4 </a:t>
            </a: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列金额填报。</a:t>
            </a:r>
            <a:r>
              <a:rPr kumimoji="0" lang="en-US" altLang="zh-CN"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mn-cs"/>
              </a:rPr>
              <a:t>0</a:t>
            </a:r>
            <a:r>
              <a:rPr kumimoji="0" lang="zh-CN" altLang="en-US"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mn-cs"/>
              </a:rPr>
              <a:t>万</a:t>
            </a:r>
            <a:r>
              <a:rPr kumimoji="0" lang="en-US" altLang="zh-CN"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mn-cs"/>
              </a:rPr>
              <a:t>-8</a:t>
            </a:r>
            <a:r>
              <a:rPr kumimoji="0" lang="zh-CN" altLang="en-US"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mn-cs"/>
              </a:rPr>
              <a:t>万</a:t>
            </a:r>
            <a:r>
              <a:rPr kumimoji="0" lang="en-US" altLang="zh-CN"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mn-cs"/>
              </a:rPr>
              <a:t>=-8</a:t>
            </a:r>
            <a:r>
              <a:rPr kumimoji="0" lang="zh-CN" altLang="en-US"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mn-cs"/>
              </a:rPr>
              <a:t>万</a:t>
            </a:r>
            <a:endParaRPr kumimoji="0" lang="en-US" altLang="zh-CN"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      第 </a:t>
            </a:r>
            <a:r>
              <a:rPr kumimoji="0" lang="en-US" altLang="zh-CN"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7 </a:t>
            </a: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列“纳税调整金额”：其他企业填报第</a:t>
            </a:r>
            <a:r>
              <a:rPr kumimoji="0" lang="en-US" altLang="zh-CN"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1-6</a:t>
            </a: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列金额。</a:t>
            </a:r>
            <a:r>
              <a:rPr kumimoji="0" lang="en-US" altLang="zh-CN"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mn-cs"/>
              </a:rPr>
              <a:t>9.5</a:t>
            </a:r>
            <a:r>
              <a:rPr kumimoji="0" lang="zh-CN" altLang="en-US"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mn-cs"/>
              </a:rPr>
              <a:t>万</a:t>
            </a:r>
            <a:r>
              <a:rPr kumimoji="0" lang="en-US" altLang="zh-CN"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mn-cs"/>
              </a:rPr>
              <a:t>+8</a:t>
            </a:r>
            <a:r>
              <a:rPr kumimoji="0" lang="zh-CN" altLang="en-US"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mn-cs"/>
              </a:rPr>
              <a:t>万</a:t>
            </a:r>
            <a:r>
              <a:rPr kumimoji="0" lang="en-US" altLang="zh-CN"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mn-cs"/>
              </a:rPr>
              <a:t>=17.5</a:t>
            </a:r>
            <a:r>
              <a:rPr kumimoji="0" lang="zh-CN" altLang="en-US"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mn-cs"/>
              </a:rPr>
              <a:t>万</a:t>
            </a:r>
            <a:endParaRPr kumimoji="0" lang="en-US" altLang="zh-CN"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验证：会计</a:t>
            </a: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a:t>
            </a:r>
            <a:r>
              <a:rPr kumimoji="0" lang="en-US" altLang="zh-CN"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8+24+9</a:t>
            </a: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a:t>
            </a:r>
            <a:r>
              <a:rPr kumimoji="0" lang="en-US" altLang="zh-CN"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*2.5=41*2. 5=102.5</a:t>
            </a: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a:t>
            </a:r>
            <a:r>
              <a:rPr kumimoji="0" lang="en-US" altLang="zh-CN"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 17.5</a:t>
            </a:r>
            <a:r>
              <a:rPr kumimoji="0" lang="en-US" altLang="zh-CN"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微软雅黑" panose="020B0503020204020204" pitchFamily="34" charset="-122"/>
                <a:sym typeface="+mn-ea"/>
              </a:rPr>
              <a:t>-8=9.5 </a:t>
            </a: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（亏损），</a:t>
            </a:r>
            <a:r>
              <a:rPr kumimoji="0" lang="zh-CN" altLang="en-US" sz="20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税前列支</a:t>
            </a:r>
            <a:r>
              <a:rPr kumimoji="0" lang="en-US" altLang="zh-CN" sz="20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102.5+9.5=112</a:t>
            </a:r>
            <a:endParaRPr kumimoji="0" lang="en-US" altLang="zh-CN" sz="20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          税收  </a:t>
            </a:r>
            <a:r>
              <a:rPr kumimoji="0" lang="en-US" altLang="zh-CN"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120</a:t>
            </a: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a:t>
            </a:r>
            <a:r>
              <a:rPr kumimoji="0" lang="en-US" altLang="zh-CN"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0-8 =-8(</a:t>
            </a: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亏损），</a:t>
            </a:r>
            <a:r>
              <a:rPr kumimoji="0" lang="zh-CN" altLang="en-US" sz="20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税前列支</a:t>
            </a:r>
            <a:r>
              <a:rPr kumimoji="0" lang="en-US" altLang="zh-CN" sz="2000" b="1"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120-8=112</a:t>
            </a:r>
            <a:endParaRPr kumimoji="0" lang="en-US" altLang="zh-CN" sz="20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endParaRPr>
          </a:p>
          <a:p>
            <a:pPr lvl="0">
              <a:lnSpc>
                <a:spcPct val="150000"/>
              </a:lnSpc>
              <a:defRPr/>
            </a:pPr>
            <a:r>
              <a:rPr kumimoji="0" lang="zh-CN" altLang="en-US" sz="20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验证：纳税调整：  </a:t>
            </a:r>
            <a:r>
              <a:rPr kumimoji="0" lang="en-US" altLang="zh-CN"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2020</a:t>
            </a: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年纳税</a:t>
            </a:r>
            <a:r>
              <a:rPr kumimoji="0" lang="zh-CN" altLang="en-US" sz="2000" b="1"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mn-cs"/>
              </a:rPr>
              <a:t>调减</a:t>
            </a:r>
            <a:r>
              <a:rPr kumimoji="0" lang="en-US" altLang="zh-CN" sz="2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120-20=100</a:t>
            </a:r>
            <a:r>
              <a:rPr kumimoji="0" lang="zh-CN" altLang="en-US" sz="20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a:t>
            </a:r>
            <a:r>
              <a:rPr kumimoji="0" lang="en-US" altLang="zh-CN"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2021-2022</a:t>
            </a: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年</a:t>
            </a:r>
            <a:r>
              <a:rPr kumimoji="0" lang="zh-CN" altLang="en-US" sz="2000" b="1"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mn-cs"/>
              </a:rPr>
              <a:t>调增</a:t>
            </a:r>
            <a:r>
              <a:rPr kumimoji="0" lang="en-US" altLang="zh-CN" sz="2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2.5*24=60</a:t>
            </a: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a:t>
            </a:r>
            <a:r>
              <a:rPr kumimoji="0" lang="en-US" altLang="zh-CN"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2023</a:t>
            </a:r>
            <a:r>
              <a:rPr lang="zh-CN" altLang="en-US" sz="2000" b="1" dirty="0">
                <a:solidFill>
                  <a:srgbClr val="FF0000"/>
                </a:solidFill>
                <a:latin typeface="微软雅黑" panose="020B0503020204020204" pitchFamily="34" charset="-122"/>
                <a:ea typeface="微软雅黑" panose="020B0503020204020204" pitchFamily="34" charset="-122"/>
              </a:rPr>
              <a:t>调增</a:t>
            </a:r>
            <a:r>
              <a:rPr kumimoji="0" lang="en-US" altLang="zh-CN" sz="2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2.5*9=22.5</a:t>
            </a: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 合计已</a:t>
            </a:r>
            <a:r>
              <a:rPr kumimoji="0" lang="zh-CN" altLang="en-US" sz="2000" b="1"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mn-cs"/>
              </a:rPr>
              <a:t>调</a:t>
            </a:r>
            <a:r>
              <a:rPr lang="zh-CN" altLang="en-US" sz="2000" b="1" dirty="0">
                <a:solidFill>
                  <a:srgbClr val="FF0000"/>
                </a:solidFill>
                <a:latin typeface="微软雅黑" panose="020B0503020204020204" pitchFamily="34" charset="-122"/>
                <a:ea typeface="微软雅黑" panose="020B0503020204020204" pitchFamily="34" charset="-122"/>
              </a:rPr>
              <a:t>增</a:t>
            </a:r>
            <a:r>
              <a:rPr kumimoji="0" lang="en-US" altLang="zh-CN" sz="2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60+22.5=82.5</a:t>
            </a: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a:t>
            </a:r>
            <a:r>
              <a:rPr kumimoji="0" lang="en-US" altLang="zh-CN"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100-82.5=17.5</a:t>
            </a:r>
            <a:endParaRPr kumimoji="0" lang="en-US" altLang="zh-CN"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zh-CN" altLang="en-US" sz="20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307748157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2" name="L 形 21"/>
          <p:cNvSpPr/>
          <p:nvPr/>
        </p:nvSpPr>
        <p:spPr>
          <a:xfrm rot="13498344">
            <a:off x="533400" y="305347"/>
            <a:ext cx="192617" cy="192617"/>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3" name="L 形 22"/>
          <p:cNvSpPr/>
          <p:nvPr/>
        </p:nvSpPr>
        <p:spPr>
          <a:xfrm rot="13498344">
            <a:off x="713317" y="305347"/>
            <a:ext cx="192616" cy="192617"/>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4" name="L 形 23"/>
          <p:cNvSpPr/>
          <p:nvPr/>
        </p:nvSpPr>
        <p:spPr>
          <a:xfrm rot="13498344">
            <a:off x="332934" y="305344"/>
            <a:ext cx="192616" cy="192617"/>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4" name="Title 1"/>
          <p:cNvSpPr txBox="1"/>
          <p:nvPr/>
        </p:nvSpPr>
        <p:spPr>
          <a:xfrm>
            <a:off x="1058010" y="129251"/>
            <a:ext cx="6783654" cy="272402"/>
          </a:xfrm>
          <a:prstGeom prst="rect">
            <a:avLst/>
          </a:prstGeom>
        </p:spPr>
        <p:txBody>
          <a:bodyPr lIns="0" rIns="0" anchor="ctr"/>
          <a:lstStyle>
            <a:lvl1pPr algn="ctr" defTabSz="914400" rtl="0" eaLnBrk="1" latinLnBrk="0" hangingPunct="1">
              <a:spcBef>
                <a:spcPct val="0"/>
              </a:spcBef>
              <a:buNone/>
              <a:defRPr sz="3000" b="0" kern="1200">
                <a:solidFill>
                  <a:schemeClr val="accent1"/>
                </a:solidFill>
                <a:latin typeface="U.S. 101" pitchFamily="2" charset="0"/>
                <a:ea typeface="Roboto" panose="02000000000000000000" pitchFamily="2" charset="0"/>
                <a:cs typeface="Open Sans Light" pitchFamily="34" charset="0"/>
              </a:defRPr>
            </a:lvl1pPr>
          </a:lstStyle>
          <a:p>
            <a:pPr algn="l">
              <a:lnSpc>
                <a:spcPct val="200000"/>
              </a:lnSpc>
            </a:pPr>
            <a:r>
              <a:rPr lang="zh-CN" altLang="en-US" sz="2000" b="1" dirty="0">
                <a:solidFill>
                  <a:schemeClr val="bg1"/>
                </a:solidFill>
                <a:latin typeface="微软雅黑" panose="020B0503020204020204" pitchFamily="34" charset="-122"/>
                <a:ea typeface="微软雅黑" panose="020B0503020204020204" pitchFamily="34" charset="-122"/>
              </a:rPr>
              <a:t>第三部分    固定资产一次性扣除特殊情况及处理</a:t>
            </a:r>
          </a:p>
        </p:txBody>
      </p:sp>
      <p:sp>
        <p:nvSpPr>
          <p:cNvPr id="14" name="矩形 13"/>
          <p:cNvSpPr/>
          <p:nvPr/>
        </p:nvSpPr>
        <p:spPr>
          <a:xfrm>
            <a:off x="3248025" y="5394614"/>
            <a:ext cx="8943975" cy="398780"/>
          </a:xfrm>
          <a:prstGeom prst="rect">
            <a:avLst/>
          </a:prstGeom>
        </p:spPr>
        <p:txBody>
          <a:bodyPr wrap="square">
            <a:spAutoFit/>
          </a:bodyPr>
          <a:lstStyle/>
          <a:p>
            <a:pPr>
              <a:lnSpc>
                <a:spcPct val="125000"/>
              </a:lnSpc>
            </a:pPr>
            <a:r>
              <a:rPr sz="1600" b="1" dirty="0">
                <a:latin typeface="微软雅黑" panose="020B0503020204020204" pitchFamily="34" charset="-122"/>
                <a:ea typeface="微软雅黑" panose="020B0503020204020204" pitchFamily="34" charset="-122"/>
                <a:cs typeface="微软雅黑" panose="020B0503020204020204" pitchFamily="34" charset="-122"/>
              </a:rPr>
              <a:t> </a:t>
            </a:r>
          </a:p>
        </p:txBody>
      </p:sp>
      <p:sp>
        <p:nvSpPr>
          <p:cNvPr id="100" name="文本框 99"/>
          <p:cNvSpPr txBox="1"/>
          <p:nvPr/>
        </p:nvSpPr>
        <p:spPr>
          <a:xfrm>
            <a:off x="1241083" y="898278"/>
            <a:ext cx="10357090" cy="1319977"/>
          </a:xfrm>
          <a:prstGeom prst="rect">
            <a:avLst/>
          </a:prstGeom>
          <a:noFill/>
          <a:ln w="9525">
            <a:noFill/>
          </a:ln>
        </p:spPr>
        <p:txBody>
          <a:bodyPr wrap="square">
            <a:spAutoFit/>
          </a:bodyPr>
          <a:lstStyle/>
          <a:p>
            <a:pPr>
              <a:lnSpc>
                <a:spcPct val="200000"/>
              </a:lnSpc>
            </a:pPr>
            <a:endParaRPr lang="en-US" altLang="zh-CN" sz="1400" b="1" dirty="0">
              <a:latin typeface="微软雅黑" panose="020B0503020204020204" pitchFamily="34" charset="-122"/>
              <a:ea typeface="微软雅黑" panose="020B0503020204020204" pitchFamily="34" charset="-122"/>
            </a:endParaRPr>
          </a:p>
          <a:p>
            <a:pPr>
              <a:lnSpc>
                <a:spcPct val="200000"/>
              </a:lnSpc>
            </a:pPr>
            <a:endParaRPr lang="en-US" altLang="zh-CN" sz="1400" b="1" dirty="0">
              <a:latin typeface="微软雅黑" panose="020B0503020204020204" pitchFamily="34" charset="-122"/>
              <a:ea typeface="微软雅黑" panose="020B0503020204020204" pitchFamily="34" charset="-122"/>
            </a:endParaRPr>
          </a:p>
          <a:p>
            <a:pPr>
              <a:lnSpc>
                <a:spcPct val="200000"/>
              </a:lnSpc>
            </a:pPr>
            <a:endParaRPr lang="en-US" altLang="zh-CN" sz="1400" b="1" dirty="0">
              <a:latin typeface="微软雅黑" panose="020B0503020204020204" pitchFamily="34" charset="-122"/>
              <a:ea typeface="微软雅黑" panose="020B0503020204020204" pitchFamily="34" charset="-122"/>
            </a:endParaRPr>
          </a:p>
        </p:txBody>
      </p:sp>
      <p:pic>
        <p:nvPicPr>
          <p:cNvPr id="2" name="图片 1"/>
          <p:cNvPicPr>
            <a:picLocks noChangeAspect="1"/>
          </p:cNvPicPr>
          <p:nvPr/>
        </p:nvPicPr>
        <p:blipFill rotWithShape="1">
          <a:blip r:embed="rId4"/>
          <a:srcRect b="11469"/>
          <a:stretch/>
        </p:blipFill>
        <p:spPr>
          <a:xfrm>
            <a:off x="1485264" y="1164360"/>
            <a:ext cx="8510245" cy="3906404"/>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nodePh="1">
                                  <p:stCondLst>
                                    <p:cond delay="0"/>
                                  </p:stCondLst>
                                  <p:endCondLst>
                                    <p:cond evt="begin" delay="0">
                                      <p:tn val="5"/>
                                    </p:cond>
                                  </p:endCondLst>
                                  <p:childTnLst>
                                    <p:set>
                                      <p:cBhvr>
                                        <p:cTn id="6" dur="1" fill="hold">
                                          <p:stCondLst>
                                            <p:cond delay="0"/>
                                          </p:stCondLst>
                                        </p:cTn>
                                        <p:tgtEl>
                                          <p:spTgt spid="100"/>
                                        </p:tgtEl>
                                        <p:attrNameLst>
                                          <p:attrName>style.visibility</p:attrName>
                                        </p:attrNameLst>
                                      </p:cBhvr>
                                      <p:to>
                                        <p:strVal val="visible"/>
                                      </p:to>
                                    </p:set>
                                    <p:animEffect transition="in" filter="wipe(up)">
                                      <p:cBhvr>
                                        <p:cTn id="7" dur="500"/>
                                        <p:tgtEl>
                                          <p:spTgt spid="10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2" name="L 形 21"/>
          <p:cNvSpPr/>
          <p:nvPr/>
        </p:nvSpPr>
        <p:spPr>
          <a:xfrm rot="13498344">
            <a:off x="533400" y="283224"/>
            <a:ext cx="192617" cy="192617"/>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3" name="L 形 22"/>
          <p:cNvSpPr/>
          <p:nvPr/>
        </p:nvSpPr>
        <p:spPr>
          <a:xfrm rot="13498344">
            <a:off x="713317" y="283224"/>
            <a:ext cx="192616" cy="192617"/>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4" name="L 形 23"/>
          <p:cNvSpPr/>
          <p:nvPr/>
        </p:nvSpPr>
        <p:spPr>
          <a:xfrm rot="13498344">
            <a:off x="353484" y="283224"/>
            <a:ext cx="192616" cy="192617"/>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4" name="Title 1"/>
          <p:cNvSpPr txBox="1"/>
          <p:nvPr/>
        </p:nvSpPr>
        <p:spPr>
          <a:xfrm>
            <a:off x="1033357" y="126491"/>
            <a:ext cx="7987030" cy="506095"/>
          </a:xfrm>
          <a:prstGeom prst="rect">
            <a:avLst/>
          </a:prstGeom>
        </p:spPr>
        <p:txBody>
          <a:bodyPr lIns="0" rIns="0" anchor="ctr"/>
          <a:lstStyle>
            <a:lvl1pPr algn="ctr" defTabSz="914400" rtl="0" eaLnBrk="1" latinLnBrk="0" hangingPunct="1">
              <a:spcBef>
                <a:spcPct val="0"/>
              </a:spcBef>
              <a:buNone/>
              <a:defRPr sz="3000" b="0" kern="1200">
                <a:solidFill>
                  <a:schemeClr val="accent1"/>
                </a:solidFill>
                <a:latin typeface="U.S. 101" pitchFamily="2" charset="0"/>
                <a:ea typeface="Roboto" panose="02000000000000000000" pitchFamily="2" charset="0"/>
                <a:cs typeface="Open Sans Light" pitchFamily="34" charset="0"/>
              </a:defRPr>
            </a:lvl1pPr>
          </a:lstStyle>
          <a:p>
            <a:pPr algn="l">
              <a:lnSpc>
                <a:spcPct val="200000"/>
              </a:lnSpc>
            </a:pPr>
            <a:r>
              <a:rPr lang="zh-CN" altLang="en-US" sz="2000" b="1" dirty="0">
                <a:solidFill>
                  <a:schemeClr val="bg1"/>
                </a:solidFill>
                <a:latin typeface="微软雅黑" panose="020B0503020204020204" pitchFamily="34" charset="-122"/>
                <a:ea typeface="微软雅黑" panose="020B0503020204020204" pitchFamily="34" charset="-122"/>
              </a:rPr>
              <a:t>第三部分    固定资产一次性扣除特殊情况及处理</a:t>
            </a:r>
          </a:p>
        </p:txBody>
      </p:sp>
      <p:sp>
        <p:nvSpPr>
          <p:cNvPr id="14" name="矩形 13"/>
          <p:cNvSpPr/>
          <p:nvPr/>
        </p:nvSpPr>
        <p:spPr>
          <a:xfrm>
            <a:off x="2603500" y="5344737"/>
            <a:ext cx="8943975" cy="398780"/>
          </a:xfrm>
          <a:prstGeom prst="rect">
            <a:avLst/>
          </a:prstGeom>
        </p:spPr>
        <p:txBody>
          <a:bodyPr wrap="square">
            <a:spAutoFit/>
          </a:bodyPr>
          <a:lstStyle/>
          <a:p>
            <a:pPr>
              <a:lnSpc>
                <a:spcPct val="125000"/>
              </a:lnSpc>
            </a:pPr>
            <a:r>
              <a:rPr sz="1600" b="1" dirty="0">
                <a:latin typeface="微软雅黑" panose="020B0503020204020204" pitchFamily="34" charset="-122"/>
                <a:ea typeface="微软雅黑" panose="020B0503020204020204" pitchFamily="34" charset="-122"/>
                <a:cs typeface="微软雅黑" panose="020B0503020204020204" pitchFamily="34" charset="-122"/>
              </a:rPr>
              <a:t> </a:t>
            </a:r>
          </a:p>
        </p:txBody>
      </p:sp>
      <p:sp>
        <p:nvSpPr>
          <p:cNvPr id="3" name="文本框 2"/>
          <p:cNvSpPr txBox="1"/>
          <p:nvPr/>
        </p:nvSpPr>
        <p:spPr>
          <a:xfrm>
            <a:off x="313591" y="632586"/>
            <a:ext cx="10077666" cy="839782"/>
          </a:xfrm>
          <a:prstGeom prst="rect">
            <a:avLst/>
          </a:prstGeom>
          <a:noFill/>
        </p:spPr>
        <p:txBody>
          <a:bodyPr wrap="square">
            <a:spAutoFit/>
          </a:bodyPr>
          <a:lstStyle/>
          <a:p>
            <a:endParaRPr lang="en-US" altLang="zh-CN" dirty="0">
              <a:latin typeface="微软雅黑" panose="020B0503020204020204" pitchFamily="34" charset="-122"/>
              <a:ea typeface="微软雅黑" panose="020B0503020204020204" pitchFamily="34" charset="-122"/>
            </a:endParaRPr>
          </a:p>
          <a:p>
            <a:pPr>
              <a:lnSpc>
                <a:spcPct val="200000"/>
              </a:lnSpc>
            </a:pPr>
            <a:r>
              <a:rPr lang="zh-CN" altLang="en-US" b="1" dirty="0">
                <a:solidFill>
                  <a:srgbClr val="000000"/>
                </a:solidFill>
                <a:latin typeface="微软雅黑" panose="020B0503020204020204" pitchFamily="34" charset="-122"/>
                <a:ea typeface="微软雅黑" panose="020B0503020204020204" pitchFamily="34" charset="-122"/>
              </a:rPr>
              <a:t>  </a:t>
            </a:r>
            <a:endParaRPr lang="en-US" altLang="zh-CN" b="1" dirty="0">
              <a:latin typeface="微软雅黑" panose="020B0503020204020204" pitchFamily="34" charset="-122"/>
              <a:ea typeface="微软雅黑" panose="020B0503020204020204" pitchFamily="34" charset="-122"/>
            </a:endParaRPr>
          </a:p>
        </p:txBody>
      </p:sp>
      <p:sp>
        <p:nvSpPr>
          <p:cNvPr id="5" name="文本框 4"/>
          <p:cNvSpPr txBox="1"/>
          <p:nvPr/>
        </p:nvSpPr>
        <p:spPr>
          <a:xfrm>
            <a:off x="765910" y="896905"/>
            <a:ext cx="10665732" cy="5577937"/>
          </a:xfrm>
          <a:prstGeom prst="rect">
            <a:avLst/>
          </a:prstGeom>
          <a:noFill/>
        </p:spPr>
        <p:txBody>
          <a:bodyPr wrap="square">
            <a:spAutoFit/>
          </a:bodyPr>
          <a:lstStyle/>
          <a:p>
            <a:pPr algn="l">
              <a:lnSpc>
                <a:spcPct val="150000"/>
              </a:lnSpc>
            </a:pPr>
            <a:r>
              <a:rPr lang="zh-CN" altLang="en-US" sz="2000" b="1" i="0" dirty="0">
                <a:effectLst/>
                <a:latin typeface="微软雅黑" panose="020B0503020204020204" pitchFamily="34" charset="-122"/>
                <a:ea typeface="微软雅黑" panose="020B0503020204020204" pitchFamily="34" charset="-122"/>
              </a:rPr>
              <a:t>主要留存备查资料如下：</a:t>
            </a:r>
            <a:endParaRPr lang="en-US" altLang="zh-CN" sz="2000" b="1" i="0" dirty="0">
              <a:effectLst/>
              <a:latin typeface="微软雅黑" panose="020B0503020204020204" pitchFamily="34" charset="-122"/>
              <a:ea typeface="微软雅黑" panose="020B0503020204020204" pitchFamily="34" charset="-122"/>
            </a:endParaRPr>
          </a:p>
          <a:p>
            <a:pPr algn="l">
              <a:lnSpc>
                <a:spcPct val="150000"/>
              </a:lnSpc>
            </a:pPr>
            <a:r>
              <a:rPr lang="zh-CN" altLang="en-US" sz="2000" b="1" i="0" dirty="0">
                <a:solidFill>
                  <a:srgbClr val="000000"/>
                </a:solidFill>
                <a:effectLst/>
                <a:latin typeface="微软雅黑" panose="020B0503020204020204" pitchFamily="34" charset="-122"/>
                <a:ea typeface="微软雅黑" panose="020B0503020204020204" pitchFamily="34" charset="-122"/>
              </a:rPr>
              <a:t>　 （一）有关固定资产购进时点的资料（如以货币形式购进固定资产的发票，以分期付款或赊销方式购进固定资产的到货时间说明，自行建造固定资产的竣工决算情况说明等）；</a:t>
            </a:r>
          </a:p>
          <a:p>
            <a:pPr algn="l">
              <a:lnSpc>
                <a:spcPct val="150000"/>
              </a:lnSpc>
            </a:pPr>
            <a:r>
              <a:rPr lang="zh-CN" altLang="en-US" sz="2000" b="1" i="0" dirty="0">
                <a:solidFill>
                  <a:srgbClr val="000000"/>
                </a:solidFill>
                <a:effectLst/>
                <a:latin typeface="微软雅黑" panose="020B0503020204020204" pitchFamily="34" charset="-122"/>
                <a:ea typeface="微软雅黑" panose="020B0503020204020204" pitchFamily="34" charset="-122"/>
              </a:rPr>
              <a:t>　</a:t>
            </a:r>
            <a:r>
              <a:rPr lang="zh-CN" altLang="en-US" sz="2000" b="1" i="0" dirty="0" smtClean="0">
                <a:solidFill>
                  <a:srgbClr val="000000"/>
                </a:solidFill>
                <a:effectLst/>
                <a:latin typeface="微软雅黑" panose="020B0503020204020204" pitchFamily="34" charset="-122"/>
                <a:ea typeface="微软雅黑" panose="020B0503020204020204" pitchFamily="34" charset="-122"/>
              </a:rPr>
              <a:t> （</a:t>
            </a:r>
            <a:r>
              <a:rPr lang="zh-CN" altLang="en-US" sz="2000" b="1" i="0" dirty="0">
                <a:solidFill>
                  <a:srgbClr val="000000"/>
                </a:solidFill>
                <a:effectLst/>
                <a:latin typeface="微软雅黑" panose="020B0503020204020204" pitchFamily="34" charset="-122"/>
                <a:ea typeface="微软雅黑" panose="020B0503020204020204" pitchFamily="34" charset="-122"/>
              </a:rPr>
              <a:t>二）固定资产记账凭证；</a:t>
            </a:r>
          </a:p>
          <a:p>
            <a:pPr algn="l">
              <a:lnSpc>
                <a:spcPct val="150000"/>
              </a:lnSpc>
            </a:pPr>
            <a:r>
              <a:rPr lang="zh-CN" altLang="en-US" sz="2000" b="1" i="0" dirty="0">
                <a:solidFill>
                  <a:srgbClr val="000000"/>
                </a:solidFill>
                <a:effectLst/>
                <a:latin typeface="微软雅黑" panose="020B0503020204020204" pitchFamily="34" charset="-122"/>
                <a:ea typeface="微软雅黑" panose="020B0503020204020204" pitchFamily="34" charset="-122"/>
              </a:rPr>
              <a:t>　</a:t>
            </a:r>
            <a:r>
              <a:rPr lang="zh-CN" altLang="en-US" sz="2000" b="1" i="0" dirty="0" smtClean="0">
                <a:solidFill>
                  <a:srgbClr val="000000"/>
                </a:solidFill>
                <a:effectLst/>
                <a:latin typeface="微软雅黑" panose="020B0503020204020204" pitchFamily="34" charset="-122"/>
                <a:ea typeface="微软雅黑" panose="020B0503020204020204" pitchFamily="34" charset="-122"/>
              </a:rPr>
              <a:t> </a:t>
            </a:r>
            <a:r>
              <a:rPr lang="zh-CN" altLang="en-US" sz="2000" b="1" i="0" dirty="0" smtClean="0">
                <a:solidFill>
                  <a:srgbClr val="FF0000"/>
                </a:solidFill>
                <a:effectLst/>
                <a:latin typeface="微软雅黑" panose="020B0503020204020204" pitchFamily="34" charset="-122"/>
                <a:ea typeface="微软雅黑" panose="020B0503020204020204" pitchFamily="34" charset="-122"/>
              </a:rPr>
              <a:t>（</a:t>
            </a:r>
            <a:r>
              <a:rPr lang="zh-CN" altLang="en-US" sz="2000" b="1" i="0" dirty="0">
                <a:solidFill>
                  <a:srgbClr val="FF0000"/>
                </a:solidFill>
                <a:effectLst/>
                <a:latin typeface="微软雅黑" panose="020B0503020204020204" pitchFamily="34" charset="-122"/>
                <a:ea typeface="微软雅黑" panose="020B0503020204020204" pitchFamily="34" charset="-122"/>
              </a:rPr>
              <a:t>三）核算有关资产税务处理与会计处理差异的台账。</a:t>
            </a:r>
            <a:endParaRPr lang="en-US" altLang="zh-CN" sz="2000" b="1" i="0" dirty="0">
              <a:solidFill>
                <a:srgbClr val="FF0000"/>
              </a:solidFill>
              <a:effectLst/>
              <a:latin typeface="微软雅黑" panose="020B0503020204020204" pitchFamily="34" charset="-122"/>
              <a:ea typeface="微软雅黑" panose="020B0503020204020204" pitchFamily="34" charset="-122"/>
            </a:endParaRPr>
          </a:p>
          <a:p>
            <a:pPr>
              <a:lnSpc>
                <a:spcPct val="150000"/>
              </a:lnSpc>
            </a:pPr>
            <a:r>
              <a:rPr lang="zh-CN" altLang="en-US" sz="2000" b="1" i="0" dirty="0">
                <a:solidFill>
                  <a:srgbClr val="000000"/>
                </a:solidFill>
                <a:effectLst/>
                <a:latin typeface="微软雅黑" panose="020B0503020204020204" pitchFamily="34" charset="-122"/>
                <a:ea typeface="微软雅黑" panose="020B0503020204020204" pitchFamily="34" charset="-122"/>
              </a:rPr>
              <a:t>     </a:t>
            </a:r>
            <a:r>
              <a:rPr lang="zh-CN" altLang="en-US" sz="2000" b="1" i="0" dirty="0" smtClean="0">
                <a:solidFill>
                  <a:srgbClr val="000000"/>
                </a:solidFill>
                <a:effectLst/>
                <a:latin typeface="微软雅黑" panose="020B0503020204020204" pitchFamily="34" charset="-122"/>
                <a:ea typeface="微软雅黑" panose="020B0503020204020204" pitchFamily="34" charset="-122"/>
              </a:rPr>
              <a:t> </a:t>
            </a:r>
            <a:r>
              <a:rPr lang="zh-CN" altLang="en-US" sz="2000" b="1" i="0" dirty="0" smtClean="0">
                <a:solidFill>
                  <a:srgbClr val="FF0000"/>
                </a:solidFill>
                <a:effectLst/>
                <a:latin typeface="微软雅黑" panose="020B0503020204020204" pitchFamily="34" charset="-122"/>
                <a:ea typeface="微软雅黑" panose="020B0503020204020204" pitchFamily="34" charset="-122"/>
              </a:rPr>
              <a:t>需要</a:t>
            </a:r>
            <a:r>
              <a:rPr lang="zh-CN" altLang="en-US" sz="2000" b="1" i="0" dirty="0">
                <a:solidFill>
                  <a:srgbClr val="FF0000"/>
                </a:solidFill>
                <a:effectLst/>
                <a:latin typeface="微软雅黑" panose="020B0503020204020204" pitchFamily="34" charset="-122"/>
                <a:ea typeface="微软雅黑" panose="020B0503020204020204" pitchFamily="34" charset="-122"/>
              </a:rPr>
              <a:t>提醒</a:t>
            </a:r>
            <a:r>
              <a:rPr lang="zh-CN" altLang="en-US" sz="2000" b="1" i="0" dirty="0">
                <a:solidFill>
                  <a:srgbClr val="000000"/>
                </a:solidFill>
                <a:effectLst/>
                <a:latin typeface="微软雅黑" panose="020B0503020204020204" pitchFamily="34" charset="-122"/>
                <a:ea typeface="微软雅黑" panose="020B0503020204020204" pitchFamily="34" charset="-122"/>
              </a:rPr>
              <a:t>；选择享受一次性税前扣除政策所带来的时间性税会差异，一般而言不仅需要企业在享受政策的当年将计提折旧进行纳税调减，而且在以后年度还要将该项固定资产在会计上计提的折旧进行纳税调增。对于一些固定资产数量较多的企业来说，各项固定资产计提折旧的时间不尽相同，这就需要详细记录相关信息，才能更加高效准确地进行核算和纳税调整，防范潜在税务风险。</a:t>
            </a:r>
            <a:endParaRPr lang="en-US" altLang="zh-CN" sz="2000" b="1" dirty="0">
              <a:solidFill>
                <a:srgbClr val="000000"/>
              </a:solidFill>
              <a:highlight>
                <a:srgbClr val="FFFF00"/>
              </a:highlight>
              <a:latin typeface="微软雅黑" panose="020B0503020204020204" pitchFamily="34" charset="-122"/>
              <a:ea typeface="微软雅黑" panose="020B0503020204020204" pitchFamily="34" charset="-122"/>
            </a:endParaRPr>
          </a:p>
          <a:p>
            <a:pPr>
              <a:lnSpc>
                <a:spcPct val="150000"/>
              </a:lnSpc>
            </a:pPr>
            <a:r>
              <a:rPr lang="zh-CN" altLang="en-US" sz="2000" b="1" dirty="0">
                <a:solidFill>
                  <a:srgbClr val="000000"/>
                </a:solidFill>
                <a:highlight>
                  <a:srgbClr val="FFFF00"/>
                </a:highlight>
                <a:latin typeface="微软雅黑" panose="020B0503020204020204" pitchFamily="34" charset="-122"/>
                <a:ea typeface="微软雅黑" panose="020B0503020204020204" pitchFamily="34" charset="-122"/>
              </a:rPr>
              <a:t>       </a:t>
            </a:r>
            <a:r>
              <a:rPr lang="zh-CN" altLang="en-US" sz="2000" b="1" dirty="0" smtClean="0">
                <a:solidFill>
                  <a:srgbClr val="000000"/>
                </a:solidFill>
                <a:highlight>
                  <a:srgbClr val="FFFF00"/>
                </a:highlight>
                <a:latin typeface="微软雅黑" panose="020B0503020204020204" pitchFamily="34" charset="-122"/>
                <a:ea typeface="微软雅黑" panose="020B0503020204020204" pitchFamily="34" charset="-122"/>
              </a:rPr>
              <a:t>可以</a:t>
            </a:r>
            <a:r>
              <a:rPr lang="zh-CN" altLang="en-US" sz="2000" b="1" dirty="0">
                <a:solidFill>
                  <a:srgbClr val="000000"/>
                </a:solidFill>
                <a:highlight>
                  <a:srgbClr val="FFFF00"/>
                </a:highlight>
                <a:latin typeface="微软雅黑" panose="020B0503020204020204" pitchFamily="34" charset="-122"/>
                <a:ea typeface="微软雅黑" panose="020B0503020204020204" pitchFamily="34" charset="-122"/>
              </a:rPr>
              <a:t>按照固定资产管理要求根据编号、原值、购入时间、残值率、使用年限等一次性扣除年月。</a:t>
            </a:r>
            <a:r>
              <a:rPr lang="zh-CN" altLang="en-US" sz="1800" b="1" dirty="0">
                <a:latin typeface="微软雅黑" panose="020B0503020204020204" pitchFamily="34" charset="-122"/>
                <a:ea typeface="微软雅黑" panose="020B0503020204020204" pitchFamily="34" charset="-122"/>
              </a:rPr>
              <a:t>            </a:t>
            </a:r>
            <a:endParaRPr lang="en-US" altLang="zh-CN" b="1" dirty="0">
              <a:latin typeface="微软雅黑" panose="020B0503020204020204" pitchFamily="34" charset="-122"/>
              <a:ea typeface="微软雅黑" panose="020B0503020204020204" pitchFamily="34" charset="-122"/>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strips(downRight)">
                                      <p:cBhvr>
                                        <p:cTn id="12" dur="500"/>
                                        <p:tgtEl>
                                          <p:spTgt spid="5">
                                            <p:txEl>
                                              <p:pRg st="1" end="1"/>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strips(downRight)">
                                      <p:cBhvr>
                                        <p:cTn id="15" dur="500"/>
                                        <p:tgtEl>
                                          <p:spTgt spid="5">
                                            <p:txEl>
                                              <p:pRg st="2" end="2"/>
                                            </p:txEl>
                                          </p:spTgt>
                                        </p:tgtEl>
                                      </p:cBhvr>
                                    </p:animEffect>
                                  </p:childTnLst>
                                </p:cTn>
                              </p:par>
                              <p:par>
                                <p:cTn id="16" presetID="18" presetClass="entr" presetSubtype="6" fill="hold"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strips(downRight)">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wipe(up)">
                                      <p:cBhvr>
                                        <p:cTn id="23" dur="500"/>
                                        <p:tgtEl>
                                          <p:spTgt spid="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wipe(up)">
                                      <p:cBhvr>
                                        <p:cTn id="28"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2" name="L 形 21"/>
          <p:cNvSpPr/>
          <p:nvPr/>
        </p:nvSpPr>
        <p:spPr>
          <a:xfrm rot="13498344">
            <a:off x="533400" y="290601"/>
            <a:ext cx="192617" cy="192617"/>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3" name="L 形 22"/>
          <p:cNvSpPr/>
          <p:nvPr/>
        </p:nvSpPr>
        <p:spPr>
          <a:xfrm rot="13498344">
            <a:off x="713317" y="290601"/>
            <a:ext cx="192616" cy="192617"/>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4" name="L 形 23"/>
          <p:cNvSpPr/>
          <p:nvPr/>
        </p:nvSpPr>
        <p:spPr>
          <a:xfrm rot="13498344">
            <a:off x="353484" y="269336"/>
            <a:ext cx="192616" cy="192617"/>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4" name="Title 1"/>
          <p:cNvSpPr txBox="1"/>
          <p:nvPr/>
        </p:nvSpPr>
        <p:spPr>
          <a:xfrm>
            <a:off x="1143000" y="133968"/>
            <a:ext cx="7864475" cy="506095"/>
          </a:xfrm>
          <a:prstGeom prst="rect">
            <a:avLst/>
          </a:prstGeom>
        </p:spPr>
        <p:txBody>
          <a:bodyPr lIns="0" rIns="0" anchor="ctr"/>
          <a:lstStyle>
            <a:lvl1pPr algn="ctr" defTabSz="914400" rtl="0" eaLnBrk="1" latinLnBrk="0" hangingPunct="1">
              <a:spcBef>
                <a:spcPct val="0"/>
              </a:spcBef>
              <a:buNone/>
              <a:defRPr sz="3000" b="0" kern="1200">
                <a:solidFill>
                  <a:schemeClr val="accent1"/>
                </a:solidFill>
                <a:latin typeface="U.S. 101" pitchFamily="2" charset="0"/>
                <a:ea typeface="Roboto" panose="02000000000000000000" pitchFamily="2" charset="0"/>
                <a:cs typeface="Open Sans Light" pitchFamily="34" charset="0"/>
              </a:defRPr>
            </a:lvl1pPr>
          </a:lstStyle>
          <a:p>
            <a:pPr algn="l">
              <a:lnSpc>
                <a:spcPct val="200000"/>
              </a:lnSpc>
            </a:pPr>
            <a:r>
              <a:rPr lang="zh-CN" altLang="en-US" sz="2000" b="1" dirty="0">
                <a:solidFill>
                  <a:schemeClr val="bg1"/>
                </a:solidFill>
                <a:latin typeface="微软雅黑" panose="020B0503020204020204" pitchFamily="34" charset="-122"/>
                <a:ea typeface="微软雅黑" panose="020B0503020204020204" pitchFamily="34" charset="-122"/>
              </a:rPr>
              <a:t>第三部分    固定资产一次性扣除特殊情况及处理</a:t>
            </a:r>
          </a:p>
        </p:txBody>
      </p:sp>
      <p:sp>
        <p:nvSpPr>
          <p:cNvPr id="14" name="矩形 13"/>
          <p:cNvSpPr/>
          <p:nvPr/>
        </p:nvSpPr>
        <p:spPr>
          <a:xfrm>
            <a:off x="2454645" y="5557393"/>
            <a:ext cx="8943975" cy="398780"/>
          </a:xfrm>
          <a:prstGeom prst="rect">
            <a:avLst/>
          </a:prstGeom>
        </p:spPr>
        <p:txBody>
          <a:bodyPr wrap="square">
            <a:spAutoFit/>
          </a:bodyPr>
          <a:lstStyle/>
          <a:p>
            <a:pPr>
              <a:lnSpc>
                <a:spcPct val="125000"/>
              </a:lnSpc>
            </a:pPr>
            <a:r>
              <a:rPr sz="1600" b="1" dirty="0">
                <a:latin typeface="微软雅黑" panose="020B0503020204020204" pitchFamily="34" charset="-122"/>
                <a:ea typeface="微软雅黑" panose="020B0503020204020204" pitchFamily="34" charset="-122"/>
                <a:cs typeface="微软雅黑" panose="020B0503020204020204" pitchFamily="34" charset="-122"/>
              </a:rPr>
              <a:t> </a:t>
            </a:r>
          </a:p>
        </p:txBody>
      </p:sp>
      <p:sp>
        <p:nvSpPr>
          <p:cNvPr id="3" name="文本框 2"/>
          <p:cNvSpPr txBox="1"/>
          <p:nvPr/>
        </p:nvSpPr>
        <p:spPr>
          <a:xfrm>
            <a:off x="1527717" y="2136873"/>
            <a:ext cx="8696938" cy="1323439"/>
          </a:xfrm>
          <a:prstGeom prst="rect">
            <a:avLst/>
          </a:prstGeom>
          <a:noFill/>
        </p:spPr>
        <p:txBody>
          <a:bodyPr wrap="square">
            <a:spAutoFit/>
          </a:bodyPr>
          <a:lstStyle/>
          <a:p>
            <a:pPr>
              <a:lnSpc>
                <a:spcPct val="200000"/>
              </a:lnSpc>
            </a:pPr>
            <a:r>
              <a:rPr lang="zh-CN" altLang="en-US" sz="2000" b="1" dirty="0">
                <a:latin typeface="微软雅黑" panose="020B0503020204020204" pitchFamily="34" charset="-122"/>
                <a:ea typeface="微软雅黑" panose="020B0503020204020204" pitchFamily="34" charset="-122"/>
              </a:rPr>
              <a:t>     享受固定资产一次性扣除的设备在预计能使用限期届满前将其对外销售应如何处理？</a:t>
            </a: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2" name="L 形 21"/>
          <p:cNvSpPr/>
          <p:nvPr/>
        </p:nvSpPr>
        <p:spPr>
          <a:xfrm rot="13498344">
            <a:off x="533400" y="290601"/>
            <a:ext cx="192617" cy="192617"/>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3" name="L 形 22"/>
          <p:cNvSpPr/>
          <p:nvPr/>
        </p:nvSpPr>
        <p:spPr>
          <a:xfrm rot="13498344">
            <a:off x="713317" y="290601"/>
            <a:ext cx="192616" cy="192617"/>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4" name="L 形 23"/>
          <p:cNvSpPr/>
          <p:nvPr/>
        </p:nvSpPr>
        <p:spPr>
          <a:xfrm rot="13498344">
            <a:off x="353484" y="269336"/>
            <a:ext cx="192616" cy="192617"/>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4" name="Title 1"/>
          <p:cNvSpPr txBox="1"/>
          <p:nvPr/>
        </p:nvSpPr>
        <p:spPr>
          <a:xfrm>
            <a:off x="1143000" y="133968"/>
            <a:ext cx="7864475" cy="506095"/>
          </a:xfrm>
          <a:prstGeom prst="rect">
            <a:avLst/>
          </a:prstGeom>
        </p:spPr>
        <p:txBody>
          <a:bodyPr lIns="0" rIns="0" anchor="ctr"/>
          <a:lstStyle>
            <a:lvl1pPr algn="ctr" defTabSz="914400" rtl="0" eaLnBrk="1" latinLnBrk="0" hangingPunct="1">
              <a:spcBef>
                <a:spcPct val="0"/>
              </a:spcBef>
              <a:buNone/>
              <a:defRPr sz="3000" b="0" kern="1200">
                <a:solidFill>
                  <a:schemeClr val="accent1"/>
                </a:solidFill>
                <a:latin typeface="U.S. 101" pitchFamily="2" charset="0"/>
                <a:ea typeface="Roboto" panose="02000000000000000000" pitchFamily="2" charset="0"/>
                <a:cs typeface="Open Sans Light" pitchFamily="34" charset="0"/>
              </a:defRPr>
            </a:lvl1pPr>
          </a:lstStyle>
          <a:p>
            <a:pPr algn="l">
              <a:lnSpc>
                <a:spcPct val="200000"/>
              </a:lnSpc>
            </a:pPr>
            <a:r>
              <a:rPr lang="zh-CN" altLang="en-US" sz="2000" b="1" dirty="0">
                <a:solidFill>
                  <a:schemeClr val="bg1"/>
                </a:solidFill>
                <a:latin typeface="微软雅黑" panose="020B0503020204020204" pitchFamily="34" charset="-122"/>
                <a:ea typeface="微软雅黑" panose="020B0503020204020204" pitchFamily="34" charset="-122"/>
              </a:rPr>
              <a:t>第三部分    固定资产一次性扣除特殊情况及处理</a:t>
            </a:r>
          </a:p>
        </p:txBody>
      </p:sp>
      <p:sp>
        <p:nvSpPr>
          <p:cNvPr id="14" name="矩形 13"/>
          <p:cNvSpPr/>
          <p:nvPr/>
        </p:nvSpPr>
        <p:spPr>
          <a:xfrm>
            <a:off x="2454645" y="5557393"/>
            <a:ext cx="8943975" cy="398780"/>
          </a:xfrm>
          <a:prstGeom prst="rect">
            <a:avLst/>
          </a:prstGeom>
        </p:spPr>
        <p:txBody>
          <a:bodyPr wrap="square">
            <a:spAutoFit/>
          </a:bodyPr>
          <a:lstStyle/>
          <a:p>
            <a:pPr>
              <a:lnSpc>
                <a:spcPct val="125000"/>
              </a:lnSpc>
            </a:pPr>
            <a:r>
              <a:rPr sz="1600" b="1" dirty="0">
                <a:latin typeface="微软雅黑" panose="020B0503020204020204" pitchFamily="34" charset="-122"/>
                <a:ea typeface="微软雅黑" panose="020B0503020204020204" pitchFamily="34" charset="-122"/>
                <a:cs typeface="微软雅黑" panose="020B0503020204020204" pitchFamily="34" charset="-122"/>
              </a:rPr>
              <a:t> </a:t>
            </a:r>
          </a:p>
        </p:txBody>
      </p:sp>
      <p:sp>
        <p:nvSpPr>
          <p:cNvPr id="6" name="文本框 5"/>
          <p:cNvSpPr txBox="1"/>
          <p:nvPr/>
        </p:nvSpPr>
        <p:spPr>
          <a:xfrm>
            <a:off x="1143000" y="1317463"/>
            <a:ext cx="9842176" cy="4965462"/>
          </a:xfrm>
          <a:prstGeom prst="rect">
            <a:avLst/>
          </a:prstGeom>
          <a:noFill/>
        </p:spPr>
        <p:txBody>
          <a:bodyPr wrap="square">
            <a:spAutoFit/>
          </a:bodyPr>
          <a:lstStyle/>
          <a:p>
            <a:pPr>
              <a:lnSpc>
                <a:spcPct val="150000"/>
              </a:lnSpc>
            </a:pPr>
            <a:r>
              <a:rPr lang="zh-CN" altLang="en-US" b="1" kern="0" dirty="0">
                <a:solidFill>
                  <a:srgbClr val="000000"/>
                </a:solidFill>
                <a:effectLst/>
                <a:latin typeface="等线" panose="02010600030101010101" pitchFamily="2" charset="-122"/>
                <a:ea typeface="微软雅黑" panose="020B0503020204020204" pitchFamily="34" charset="-122"/>
                <a:cs typeface="宋体" panose="02010600030101010101" pitchFamily="2" charset="-122"/>
              </a:rPr>
              <a:t> </a:t>
            </a:r>
            <a:r>
              <a:rPr lang="zh-CN" altLang="en-US" sz="2000" b="1" kern="0" dirty="0">
                <a:solidFill>
                  <a:srgbClr val="000000"/>
                </a:solidFill>
                <a:effectLst/>
                <a:latin typeface="等线" panose="02010600030101010101" pitchFamily="2" charset="-122"/>
                <a:ea typeface="微软雅黑" panose="020B0503020204020204" pitchFamily="34" charset="-122"/>
                <a:cs typeface="宋体" panose="02010600030101010101" pitchFamily="2" charset="-122"/>
              </a:rPr>
              <a:t>固定资产一次性扣除政策内容一：</a:t>
            </a:r>
            <a:endParaRPr lang="en-US" altLang="zh-CN" sz="2000" b="1" kern="0" dirty="0">
              <a:solidFill>
                <a:srgbClr val="000000"/>
              </a:solidFill>
              <a:effectLst/>
              <a:latin typeface="等线" panose="02010600030101010101" pitchFamily="2" charset="-122"/>
              <a:ea typeface="微软雅黑" panose="020B0503020204020204" pitchFamily="34" charset="-122"/>
              <a:cs typeface="宋体" panose="02010600030101010101" pitchFamily="2" charset="-122"/>
            </a:endParaRPr>
          </a:p>
          <a:p>
            <a:pPr>
              <a:lnSpc>
                <a:spcPct val="150000"/>
              </a:lnSpc>
            </a:pPr>
            <a:r>
              <a:rPr lang="en-US"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     </a:t>
            </a:r>
            <a:r>
              <a:rPr lang="zh-CN"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一、企业在</a:t>
            </a:r>
            <a:r>
              <a:rPr lang="en-US"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2024</a:t>
            </a:r>
            <a:r>
              <a:rPr lang="zh-CN"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年</a:t>
            </a:r>
            <a:r>
              <a:rPr lang="en-US"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1</a:t>
            </a:r>
            <a:r>
              <a:rPr lang="zh-CN"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月</a:t>
            </a:r>
            <a:r>
              <a:rPr lang="en-US"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1</a:t>
            </a:r>
            <a:r>
              <a:rPr lang="zh-CN"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日至</a:t>
            </a:r>
            <a:r>
              <a:rPr lang="en-US"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2027</a:t>
            </a:r>
            <a:r>
              <a:rPr lang="zh-CN"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年</a:t>
            </a:r>
            <a:r>
              <a:rPr lang="en-US"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12</a:t>
            </a:r>
            <a:r>
              <a:rPr lang="zh-CN"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月</a:t>
            </a:r>
            <a:r>
              <a:rPr lang="en-US"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31</a:t>
            </a:r>
            <a:r>
              <a:rPr lang="zh-CN"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日期间</a:t>
            </a:r>
            <a:r>
              <a:rPr lang="zh-CN" altLang="zh-CN" sz="2000" b="1" kern="0" dirty="0">
                <a:solidFill>
                  <a:srgbClr val="FF0000"/>
                </a:solidFill>
                <a:effectLst/>
                <a:latin typeface="微软雅黑" panose="020B0503020204020204" pitchFamily="34" charset="-122"/>
                <a:ea typeface="微软雅黑" panose="020B0503020204020204" pitchFamily="34" charset="-122"/>
                <a:cs typeface="宋体" panose="02010600030101010101" pitchFamily="2" charset="-122"/>
              </a:rPr>
              <a:t>新购进</a:t>
            </a:r>
            <a:r>
              <a:rPr lang="zh-CN" altLang="zh-CN" sz="2000" b="1" kern="0" dirty="0">
                <a:effectLst/>
                <a:latin typeface="微软雅黑" panose="020B0503020204020204" pitchFamily="34" charset="-122"/>
                <a:ea typeface="微软雅黑" panose="020B0503020204020204" pitchFamily="34" charset="-122"/>
                <a:cs typeface="宋体" panose="02010600030101010101" pitchFamily="2" charset="-122"/>
              </a:rPr>
              <a:t>的设备、器具</a:t>
            </a:r>
            <a:r>
              <a:rPr lang="zh-CN"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，单位价值</a:t>
            </a:r>
            <a:r>
              <a:rPr lang="zh-CN" altLang="zh-CN" sz="2000" b="1" kern="0" dirty="0">
                <a:solidFill>
                  <a:srgbClr val="FF0000"/>
                </a:solidFill>
                <a:effectLst/>
                <a:latin typeface="微软雅黑" panose="020B0503020204020204" pitchFamily="34" charset="-122"/>
                <a:ea typeface="微软雅黑" panose="020B0503020204020204" pitchFamily="34" charset="-122"/>
                <a:cs typeface="宋体" panose="02010600030101010101" pitchFamily="2" charset="-122"/>
              </a:rPr>
              <a:t>不超过</a:t>
            </a:r>
            <a:r>
              <a:rPr lang="en-US" altLang="zh-CN" sz="2000" b="1" kern="0" dirty="0">
                <a:solidFill>
                  <a:srgbClr val="FF0000"/>
                </a:solidFill>
                <a:effectLst/>
                <a:latin typeface="微软雅黑" panose="020B0503020204020204" pitchFamily="34" charset="-122"/>
                <a:ea typeface="微软雅黑" panose="020B0503020204020204" pitchFamily="34" charset="-122"/>
                <a:cs typeface="宋体" panose="02010600030101010101" pitchFamily="2" charset="-122"/>
              </a:rPr>
              <a:t>500</a:t>
            </a:r>
            <a:r>
              <a:rPr lang="zh-CN" altLang="zh-CN" sz="2000" b="1" kern="0" dirty="0">
                <a:solidFill>
                  <a:srgbClr val="FF0000"/>
                </a:solidFill>
                <a:effectLst/>
                <a:latin typeface="微软雅黑" panose="020B0503020204020204" pitchFamily="34" charset="-122"/>
                <a:ea typeface="微软雅黑" panose="020B0503020204020204" pitchFamily="34" charset="-122"/>
                <a:cs typeface="宋体" panose="02010600030101010101" pitchFamily="2" charset="-122"/>
              </a:rPr>
              <a:t>万元的</a:t>
            </a:r>
            <a:r>
              <a:rPr lang="zh-CN"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，允许一次性计入当期成本费用在计算应纳税所得额时扣除，不再分年度计算折旧；　　本公告所称设备、器具，是指除房屋、建筑物以外的固定资产。</a:t>
            </a:r>
            <a:endParaRPr lang="zh-CN" altLang="zh-CN" sz="2000" b="1" kern="100" dirty="0">
              <a:effectLst/>
              <a:latin typeface="微软雅黑" panose="020B0503020204020204" pitchFamily="34" charset="-122"/>
              <a:ea typeface="微软雅黑" panose="020B0503020204020204" pitchFamily="34" charset="-122"/>
              <a:cs typeface="Times New Roman" panose="02020603050405020304" charset="0"/>
            </a:endParaRPr>
          </a:p>
          <a:p>
            <a:pPr>
              <a:lnSpc>
                <a:spcPct val="200000"/>
              </a:lnSpc>
            </a:pP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p>
          <a:p>
            <a:pPr>
              <a:lnSpc>
                <a:spcPct val="200000"/>
              </a:lnSpc>
            </a:pP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政策</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依据：</a:t>
            </a:r>
            <a:endPar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fontAlgn="ctr" latinLnBrk="1">
              <a:lnSpc>
                <a:spcPts val="2160"/>
              </a:lnSpc>
            </a:pPr>
            <a:r>
              <a:rPr lang="en-US" altLang="zh-CN" sz="2000" b="1" kern="1800" dirty="0">
                <a:solidFill>
                  <a:srgbClr val="333333"/>
                </a:solidFill>
                <a:effectLst/>
                <a:latin typeface="等线" panose="02010600030101010101" pitchFamily="2" charset="-122"/>
                <a:ea typeface="微软雅黑" panose="020B0503020204020204" pitchFamily="34" charset="-122"/>
                <a:cs typeface="宋体" panose="02010600030101010101" pitchFamily="2" charset="-122"/>
              </a:rPr>
              <a:t>       </a:t>
            </a:r>
            <a:r>
              <a:rPr lang="en-US" altLang="zh-CN" sz="2000" b="1" kern="1800" dirty="0" smtClean="0">
                <a:solidFill>
                  <a:srgbClr val="333333"/>
                </a:solidFill>
                <a:effectLst/>
                <a:latin typeface="等线" panose="02010600030101010101" pitchFamily="2" charset="-122"/>
                <a:ea typeface="微软雅黑" panose="020B0503020204020204" pitchFamily="34" charset="-122"/>
                <a:cs typeface="宋体" panose="02010600030101010101" pitchFamily="2" charset="-122"/>
              </a:rPr>
              <a:t>《</a:t>
            </a:r>
            <a:r>
              <a:rPr lang="zh-CN" altLang="zh-CN" sz="2000" b="1" kern="1800" dirty="0">
                <a:solidFill>
                  <a:srgbClr val="333333"/>
                </a:solidFill>
                <a:effectLst/>
                <a:latin typeface="等线" panose="02010600030101010101" pitchFamily="2" charset="-122"/>
                <a:ea typeface="微软雅黑" panose="020B0503020204020204" pitchFamily="34" charset="-122"/>
                <a:cs typeface="宋体" panose="02010600030101010101" pitchFamily="2" charset="-122"/>
              </a:rPr>
              <a:t>关于设备、器具扣除有关企业所得税政策的公告</a:t>
            </a:r>
            <a:r>
              <a:rPr lang="en-US" altLang="zh-CN" sz="2000" b="1" kern="1800" dirty="0">
                <a:solidFill>
                  <a:srgbClr val="333333"/>
                </a:solidFill>
                <a:effectLst/>
                <a:latin typeface="等线" panose="02010600030101010101" pitchFamily="2" charset="-122"/>
                <a:ea typeface="微软雅黑" panose="020B0503020204020204" pitchFamily="34" charset="-122"/>
                <a:cs typeface="宋体" panose="02010600030101010101" pitchFamily="2" charset="-122"/>
              </a:rPr>
              <a:t>》</a:t>
            </a:r>
            <a:r>
              <a:rPr lang="zh-CN" altLang="zh-CN" sz="2000" b="1" kern="0" dirty="0">
                <a:solidFill>
                  <a:srgbClr val="000000"/>
                </a:solidFill>
                <a:effectLst/>
                <a:latin typeface="等线" panose="02010600030101010101" pitchFamily="2" charset="-122"/>
                <a:ea typeface="微软雅黑" panose="020B0503020204020204" pitchFamily="34" charset="-122"/>
                <a:cs typeface="宋体" panose="02010600030101010101" pitchFamily="2" charset="-122"/>
              </a:rPr>
              <a:t>财政部 税务总局公告</a:t>
            </a:r>
            <a:r>
              <a:rPr lang="en-US" altLang="zh-CN" sz="2000" b="1" kern="0" dirty="0">
                <a:solidFill>
                  <a:srgbClr val="000000"/>
                </a:solidFill>
                <a:effectLst/>
                <a:latin typeface="等线" panose="02010600030101010101" pitchFamily="2" charset="-122"/>
                <a:ea typeface="微软雅黑" panose="020B0503020204020204" pitchFamily="34" charset="-122"/>
                <a:cs typeface="宋体" panose="02010600030101010101" pitchFamily="2" charset="-122"/>
              </a:rPr>
              <a:t>2023</a:t>
            </a:r>
            <a:r>
              <a:rPr lang="zh-CN" altLang="zh-CN" sz="2000" b="1" kern="0" dirty="0">
                <a:solidFill>
                  <a:srgbClr val="000000"/>
                </a:solidFill>
                <a:effectLst/>
                <a:latin typeface="等线" panose="02010600030101010101" pitchFamily="2" charset="-122"/>
                <a:ea typeface="微软雅黑" panose="020B0503020204020204" pitchFamily="34" charset="-122"/>
                <a:cs typeface="宋体" panose="02010600030101010101" pitchFamily="2" charset="-122"/>
              </a:rPr>
              <a:t>年第</a:t>
            </a:r>
            <a:r>
              <a:rPr lang="en-US" altLang="zh-CN" sz="2000" b="1" kern="0" dirty="0">
                <a:solidFill>
                  <a:srgbClr val="000000"/>
                </a:solidFill>
                <a:effectLst/>
                <a:latin typeface="等线" panose="02010600030101010101" pitchFamily="2" charset="-122"/>
                <a:ea typeface="微软雅黑" panose="020B0503020204020204" pitchFamily="34" charset="-122"/>
                <a:cs typeface="宋体" panose="02010600030101010101" pitchFamily="2" charset="-122"/>
              </a:rPr>
              <a:t>37</a:t>
            </a:r>
            <a:r>
              <a:rPr lang="zh-CN" altLang="zh-CN" sz="2000" b="1" kern="0" dirty="0">
                <a:solidFill>
                  <a:srgbClr val="000000"/>
                </a:solidFill>
                <a:effectLst/>
                <a:latin typeface="等线" panose="02010600030101010101" pitchFamily="2" charset="-122"/>
                <a:ea typeface="微软雅黑" panose="020B0503020204020204" pitchFamily="34" charset="-122"/>
                <a:cs typeface="宋体" panose="02010600030101010101" pitchFamily="2" charset="-122"/>
              </a:rPr>
              <a:t>号</a:t>
            </a:r>
            <a:endParaRPr lang="zh-CN" altLang="zh-CN" sz="2000" b="1" kern="100" dirty="0">
              <a:effectLst/>
              <a:latin typeface="等线" panose="02010600030101010101" pitchFamily="2" charset="-122"/>
              <a:ea typeface="等线" panose="02010600030101010101" pitchFamily="2" charset="-122"/>
              <a:cs typeface="Times New Roman" panose="02020603050405020304" charset="0"/>
            </a:endParaRPr>
          </a:p>
          <a:p>
            <a:pPr>
              <a:lnSpc>
                <a:spcPct val="200000"/>
              </a:lnSpc>
            </a:pPr>
            <a:endParaRPr lang="zh-CN" altLang="en-US" sz="2000" b="1" dirty="0">
              <a:latin typeface="微软雅黑" panose="020B0503020204020204" pitchFamily="34" charset="-122"/>
              <a:ea typeface="微软雅黑" panose="020B0503020204020204" pitchFamily="34" charset="-122"/>
            </a:endParaRPr>
          </a:p>
          <a:p>
            <a:pPr>
              <a:lnSpc>
                <a:spcPct val="200000"/>
              </a:lnSpc>
            </a:pPr>
            <a:r>
              <a:rPr lang="zh-CN" altLang="en-US" sz="2000" b="1" dirty="0">
                <a:latin typeface="微软雅黑" panose="020B0503020204020204" pitchFamily="34" charset="-122"/>
                <a:ea typeface="微软雅黑" panose="020B0503020204020204" pitchFamily="34" charset="-122"/>
              </a:rPr>
              <a:t>　</a:t>
            </a: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strips(downRigh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wipe(up)">
                                      <p:cBhvr>
                                        <p:cTn id="17" dur="500"/>
                                        <p:tgtEl>
                                          <p:spTgt spid="6">
                                            <p:txEl>
                                              <p:pRg st="3" end="3"/>
                                            </p:txEl>
                                          </p:spTgt>
                                        </p:tgtEl>
                                      </p:cBhvr>
                                    </p:animEffect>
                                  </p:childTnLst>
                                </p:cTn>
                              </p:par>
                              <p:par>
                                <p:cTn id="18" presetID="22" presetClass="entr" presetSubtype="1" fill="hold" nodeType="withEffect">
                                  <p:stCondLst>
                                    <p:cond delay="0"/>
                                  </p:stCondLst>
                                  <p:childTnLst>
                                    <p:set>
                                      <p:cBhvr>
                                        <p:cTn id="19" dur="1" fill="hold">
                                          <p:stCondLst>
                                            <p:cond delay="0"/>
                                          </p:stCondLst>
                                        </p:cTn>
                                        <p:tgtEl>
                                          <p:spTgt spid="6">
                                            <p:txEl>
                                              <p:pRg st="4" end="4"/>
                                            </p:txEl>
                                          </p:spTgt>
                                        </p:tgtEl>
                                        <p:attrNameLst>
                                          <p:attrName>style.visibility</p:attrName>
                                        </p:attrNameLst>
                                      </p:cBhvr>
                                      <p:to>
                                        <p:strVal val="visible"/>
                                      </p:to>
                                    </p:set>
                                    <p:animEffect transition="in" filter="wipe(up)">
                                      <p:cBhvr>
                                        <p:cTn id="20"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2" name="L 形 21"/>
          <p:cNvSpPr/>
          <p:nvPr/>
        </p:nvSpPr>
        <p:spPr>
          <a:xfrm rot="13498344">
            <a:off x="533400" y="283224"/>
            <a:ext cx="192617" cy="192617"/>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3" name="L 形 22"/>
          <p:cNvSpPr/>
          <p:nvPr/>
        </p:nvSpPr>
        <p:spPr>
          <a:xfrm rot="13498344">
            <a:off x="713317" y="283224"/>
            <a:ext cx="192616" cy="192617"/>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4" name="L 形 23"/>
          <p:cNvSpPr/>
          <p:nvPr/>
        </p:nvSpPr>
        <p:spPr>
          <a:xfrm rot="13498344">
            <a:off x="353484" y="283224"/>
            <a:ext cx="192616" cy="192617"/>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4" name="Title 1"/>
          <p:cNvSpPr txBox="1"/>
          <p:nvPr/>
        </p:nvSpPr>
        <p:spPr>
          <a:xfrm>
            <a:off x="1033357" y="126491"/>
            <a:ext cx="7987030" cy="506095"/>
          </a:xfrm>
          <a:prstGeom prst="rect">
            <a:avLst/>
          </a:prstGeom>
        </p:spPr>
        <p:txBody>
          <a:bodyPr lIns="0" rIns="0" anchor="ctr"/>
          <a:lstStyle>
            <a:lvl1pPr algn="ctr" defTabSz="914400" rtl="0" eaLnBrk="1" latinLnBrk="0" hangingPunct="1">
              <a:spcBef>
                <a:spcPct val="0"/>
              </a:spcBef>
              <a:buNone/>
              <a:defRPr sz="3000" b="0" kern="1200">
                <a:solidFill>
                  <a:schemeClr val="accent1"/>
                </a:solidFill>
                <a:latin typeface="U.S. 101" pitchFamily="2" charset="0"/>
                <a:ea typeface="Roboto" panose="02000000000000000000" pitchFamily="2" charset="0"/>
                <a:cs typeface="Open Sans Light" pitchFamily="34" charset="0"/>
              </a:defRPr>
            </a:lvl1pPr>
          </a:lstStyle>
          <a:p>
            <a:pPr algn="l">
              <a:lnSpc>
                <a:spcPct val="200000"/>
              </a:lnSpc>
            </a:pPr>
            <a:r>
              <a:rPr lang="zh-CN" altLang="en-US" sz="2000" b="1" dirty="0">
                <a:solidFill>
                  <a:schemeClr val="bg1"/>
                </a:solidFill>
                <a:latin typeface="微软雅黑" panose="020B0503020204020204" pitchFamily="34" charset="-122"/>
                <a:ea typeface="微软雅黑" panose="020B0503020204020204" pitchFamily="34" charset="-122"/>
              </a:rPr>
              <a:t>第三部分    固定资产一次性扣除特殊情况及处理</a:t>
            </a:r>
          </a:p>
        </p:txBody>
      </p:sp>
      <p:sp>
        <p:nvSpPr>
          <p:cNvPr id="14" name="矩形 13"/>
          <p:cNvSpPr/>
          <p:nvPr/>
        </p:nvSpPr>
        <p:spPr>
          <a:xfrm>
            <a:off x="2603500" y="5344737"/>
            <a:ext cx="8943975" cy="398780"/>
          </a:xfrm>
          <a:prstGeom prst="rect">
            <a:avLst/>
          </a:prstGeom>
        </p:spPr>
        <p:txBody>
          <a:bodyPr wrap="square">
            <a:spAutoFit/>
          </a:bodyPr>
          <a:lstStyle/>
          <a:p>
            <a:pPr>
              <a:lnSpc>
                <a:spcPct val="125000"/>
              </a:lnSpc>
            </a:pPr>
            <a:r>
              <a:rPr sz="1600" b="1" dirty="0">
                <a:latin typeface="微软雅黑" panose="020B0503020204020204" pitchFamily="34" charset="-122"/>
                <a:ea typeface="微软雅黑" panose="020B0503020204020204" pitchFamily="34" charset="-122"/>
                <a:cs typeface="微软雅黑" panose="020B0503020204020204" pitchFamily="34" charset="-122"/>
              </a:rPr>
              <a:t> </a:t>
            </a:r>
          </a:p>
        </p:txBody>
      </p:sp>
      <p:sp>
        <p:nvSpPr>
          <p:cNvPr id="3" name="文本框 2"/>
          <p:cNvSpPr txBox="1"/>
          <p:nvPr/>
        </p:nvSpPr>
        <p:spPr>
          <a:xfrm>
            <a:off x="1188813" y="1128381"/>
            <a:ext cx="9767362" cy="5632311"/>
          </a:xfrm>
          <a:prstGeom prst="rect">
            <a:avLst/>
          </a:prstGeom>
          <a:noFill/>
        </p:spPr>
        <p:txBody>
          <a:bodyPr wrap="square">
            <a:spAutoFit/>
          </a:bodyPr>
          <a:lstStyle/>
          <a:p>
            <a:pPr>
              <a:lnSpc>
                <a:spcPct val="200000"/>
              </a:lnSpc>
            </a:pPr>
            <a:r>
              <a:rPr lang="zh-CN" altLang="en-US" sz="2000" b="1" dirty="0">
                <a:latin typeface="微软雅黑" panose="020B0503020204020204" pitchFamily="34" charset="-122"/>
                <a:ea typeface="微软雅黑" panose="020B0503020204020204" pitchFamily="34" charset="-122"/>
              </a:rPr>
              <a:t>享受固定资产一次性扣除的设备在预计能使用限期届满前将其对外销售应如何处理？</a:t>
            </a:r>
            <a:endParaRPr lang="en-US" altLang="zh-CN" sz="2000" b="1" dirty="0">
              <a:latin typeface="微软雅黑" panose="020B0503020204020204" pitchFamily="34" charset="-122"/>
              <a:ea typeface="微软雅黑" panose="020B0503020204020204" pitchFamily="34" charset="-122"/>
            </a:endParaRPr>
          </a:p>
          <a:p>
            <a:pPr>
              <a:lnSpc>
                <a:spcPct val="200000"/>
              </a:lnSpc>
            </a:pPr>
            <a:r>
              <a:rPr lang="en-US" altLang="zh-CN" sz="2000" b="1" i="0" dirty="0">
                <a:solidFill>
                  <a:srgbClr val="333333"/>
                </a:solidFill>
                <a:effectLst/>
                <a:latin typeface="微软雅黑" panose="020B0503020204020204" pitchFamily="34" charset="-122"/>
                <a:ea typeface="微软雅黑" panose="020B0503020204020204" pitchFamily="34" charset="-122"/>
              </a:rPr>
              <a:t>   《</a:t>
            </a:r>
            <a:r>
              <a:rPr lang="zh-CN" altLang="en-US" sz="2000" b="1" i="0" dirty="0">
                <a:solidFill>
                  <a:srgbClr val="333333"/>
                </a:solidFill>
                <a:effectLst/>
                <a:latin typeface="微软雅黑" panose="020B0503020204020204" pitchFamily="34" charset="-122"/>
                <a:ea typeface="微软雅黑" panose="020B0503020204020204" pitchFamily="34" charset="-122"/>
              </a:rPr>
              <a:t>中华人民共和国企业所得税法实施条例</a:t>
            </a:r>
            <a:r>
              <a:rPr lang="en-US" altLang="zh-CN" sz="2000" b="1" i="0" dirty="0">
                <a:solidFill>
                  <a:srgbClr val="333333"/>
                </a:solidFill>
                <a:effectLst/>
                <a:latin typeface="微软雅黑" panose="020B0503020204020204" pitchFamily="34" charset="-122"/>
                <a:ea typeface="微软雅黑" panose="020B0503020204020204" pitchFamily="34" charset="-122"/>
              </a:rPr>
              <a:t>》</a:t>
            </a:r>
          </a:p>
          <a:p>
            <a:pPr>
              <a:lnSpc>
                <a:spcPct val="200000"/>
              </a:lnSpc>
            </a:pPr>
            <a:r>
              <a:rPr lang="zh-CN" altLang="en-US" sz="2000" b="1" i="0" dirty="0">
                <a:solidFill>
                  <a:srgbClr val="333333"/>
                </a:solidFill>
                <a:effectLst/>
                <a:latin typeface="微软雅黑" panose="020B0503020204020204" pitchFamily="34" charset="-122"/>
                <a:ea typeface="微软雅黑" panose="020B0503020204020204" pitchFamily="34" charset="-122"/>
              </a:rPr>
              <a:t>     第五十九条　固定资产按照直线法计算的折旧，准予扣除。</a:t>
            </a:r>
          </a:p>
          <a:p>
            <a:pPr algn="l">
              <a:lnSpc>
                <a:spcPct val="200000"/>
              </a:lnSpc>
            </a:pPr>
            <a:r>
              <a:rPr lang="zh-CN" altLang="en-US" sz="2000" b="1" i="0" dirty="0">
                <a:solidFill>
                  <a:srgbClr val="333333"/>
                </a:solidFill>
                <a:effectLst/>
                <a:latin typeface="微软雅黑" panose="020B0503020204020204" pitchFamily="34" charset="-122"/>
                <a:ea typeface="微软雅黑" panose="020B0503020204020204" pitchFamily="34" charset="-122"/>
              </a:rPr>
              <a:t>      企业应当自固定资产</a:t>
            </a:r>
            <a:r>
              <a:rPr lang="zh-CN" altLang="en-US" sz="2000" b="1" i="0" dirty="0">
                <a:solidFill>
                  <a:srgbClr val="FF0000"/>
                </a:solidFill>
                <a:effectLst/>
                <a:latin typeface="微软雅黑" panose="020B0503020204020204" pitchFamily="34" charset="-122"/>
                <a:ea typeface="微软雅黑" panose="020B0503020204020204" pitchFamily="34" charset="-122"/>
              </a:rPr>
              <a:t>投入使用月份的次月起</a:t>
            </a:r>
            <a:r>
              <a:rPr lang="zh-CN" altLang="en-US" sz="2000" b="1" i="0" dirty="0">
                <a:solidFill>
                  <a:srgbClr val="333333"/>
                </a:solidFill>
                <a:effectLst/>
                <a:latin typeface="微软雅黑" panose="020B0503020204020204" pitchFamily="34" charset="-122"/>
                <a:ea typeface="微软雅黑" panose="020B0503020204020204" pitchFamily="34" charset="-122"/>
              </a:rPr>
              <a:t>计算折旧；</a:t>
            </a:r>
            <a:r>
              <a:rPr lang="zh-CN" altLang="en-US" sz="2000" b="1" i="0" dirty="0">
                <a:solidFill>
                  <a:srgbClr val="FF0000"/>
                </a:solidFill>
                <a:effectLst/>
                <a:latin typeface="微软雅黑" panose="020B0503020204020204" pitchFamily="34" charset="-122"/>
                <a:ea typeface="微软雅黑" panose="020B0503020204020204" pitchFamily="34" charset="-122"/>
              </a:rPr>
              <a:t>停止使用</a:t>
            </a:r>
            <a:r>
              <a:rPr lang="zh-CN" altLang="en-US" sz="2000" b="1" i="0" dirty="0">
                <a:solidFill>
                  <a:srgbClr val="333333"/>
                </a:solidFill>
                <a:effectLst/>
                <a:latin typeface="微软雅黑" panose="020B0503020204020204" pitchFamily="34" charset="-122"/>
                <a:ea typeface="微软雅黑" panose="020B0503020204020204" pitchFamily="34" charset="-122"/>
              </a:rPr>
              <a:t>的固定资产，应当自</a:t>
            </a:r>
            <a:r>
              <a:rPr lang="zh-CN" altLang="en-US" sz="2000" b="1" i="0" dirty="0">
                <a:solidFill>
                  <a:srgbClr val="FF0000"/>
                </a:solidFill>
                <a:effectLst/>
                <a:latin typeface="微软雅黑" panose="020B0503020204020204" pitchFamily="34" charset="-122"/>
                <a:ea typeface="微软雅黑" panose="020B0503020204020204" pitchFamily="34" charset="-122"/>
              </a:rPr>
              <a:t>停止使用月份的次月起</a:t>
            </a:r>
            <a:r>
              <a:rPr lang="zh-CN" altLang="en-US" sz="2000" b="1" i="0" dirty="0">
                <a:solidFill>
                  <a:srgbClr val="333333"/>
                </a:solidFill>
                <a:effectLst/>
                <a:latin typeface="微软雅黑" panose="020B0503020204020204" pitchFamily="34" charset="-122"/>
                <a:ea typeface="微软雅黑" panose="020B0503020204020204" pitchFamily="34" charset="-122"/>
              </a:rPr>
              <a:t>停止计算折旧。</a:t>
            </a:r>
          </a:p>
          <a:p>
            <a:pPr algn="l">
              <a:lnSpc>
                <a:spcPct val="200000"/>
              </a:lnSpc>
            </a:pPr>
            <a:r>
              <a:rPr lang="zh-CN" altLang="en-US" sz="2000" b="1" i="0" dirty="0">
                <a:solidFill>
                  <a:srgbClr val="333333"/>
                </a:solidFill>
                <a:effectLst/>
                <a:latin typeface="微软雅黑" panose="020B0503020204020204" pitchFamily="34" charset="-122"/>
                <a:ea typeface="微软雅黑" panose="020B0503020204020204" pitchFamily="34" charset="-122"/>
              </a:rPr>
              <a:t>      企业应当根据固定资产的性质和使用情况，合理确定固定资产的预计净残值。固定资产的预计净残值一经确定，不得变更。</a:t>
            </a:r>
          </a:p>
          <a:p>
            <a:pPr>
              <a:lnSpc>
                <a:spcPct val="200000"/>
              </a:lnSpc>
            </a:pPr>
            <a:endParaRPr lang="en-US" altLang="zh-CN" sz="2000" b="1" dirty="0">
              <a:latin typeface="微软雅黑" panose="020B0503020204020204" pitchFamily="34" charset="-122"/>
              <a:ea typeface="微软雅黑" panose="020B0503020204020204" pitchFamily="34" charset="-122"/>
            </a:endParaRPr>
          </a:p>
          <a:p>
            <a:pPr>
              <a:lnSpc>
                <a:spcPct val="200000"/>
              </a:lnSpc>
            </a:pPr>
            <a:endParaRPr lang="zh-CN" altLang="en-US" sz="2000" b="1" dirty="0">
              <a:latin typeface="微软雅黑" panose="020B0503020204020204" pitchFamily="34" charset="-122"/>
              <a:ea typeface="微软雅黑" panose="020B0503020204020204" pitchFamily="34" charset="-122"/>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Right)">
                                      <p:cBhvr>
                                        <p:cTn id="15" dur="500"/>
                                        <p:tgtEl>
                                          <p:spTgt spid="3">
                                            <p:txEl>
                                              <p:pRg st="2" end="2"/>
                                            </p:txEl>
                                          </p:spTgt>
                                        </p:tgtEl>
                                      </p:cBhvr>
                                    </p:animEffect>
                                  </p:childTnLst>
                                </p:cTn>
                              </p:par>
                              <p:par>
                                <p:cTn id="16" presetID="18" presetClass="entr" presetSubtype="6"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trips(downRight)">
                                      <p:cBhvr>
                                        <p:cTn id="18" dur="500"/>
                                        <p:tgtEl>
                                          <p:spTgt spid="3">
                                            <p:txEl>
                                              <p:pRg st="3" end="3"/>
                                            </p:txEl>
                                          </p:spTgt>
                                        </p:tgtEl>
                                      </p:cBhvr>
                                    </p:animEffect>
                                  </p:childTnLst>
                                </p:cTn>
                              </p:par>
                              <p:par>
                                <p:cTn id="19" presetID="18" presetClass="entr" presetSubtype="6"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trips(downRight)">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2" name="L 形 21"/>
          <p:cNvSpPr/>
          <p:nvPr/>
        </p:nvSpPr>
        <p:spPr>
          <a:xfrm rot="13498344">
            <a:off x="533400" y="305347"/>
            <a:ext cx="192617" cy="192617"/>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3" name="L 形 22"/>
          <p:cNvSpPr/>
          <p:nvPr/>
        </p:nvSpPr>
        <p:spPr>
          <a:xfrm rot="13498344">
            <a:off x="713317" y="305347"/>
            <a:ext cx="192616" cy="192617"/>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4" name="L 形 23"/>
          <p:cNvSpPr/>
          <p:nvPr/>
        </p:nvSpPr>
        <p:spPr>
          <a:xfrm rot="13498344">
            <a:off x="332934" y="305344"/>
            <a:ext cx="192616" cy="192617"/>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4" name="Title 1"/>
          <p:cNvSpPr txBox="1"/>
          <p:nvPr/>
        </p:nvSpPr>
        <p:spPr>
          <a:xfrm>
            <a:off x="1058010" y="129251"/>
            <a:ext cx="6783654" cy="272402"/>
          </a:xfrm>
          <a:prstGeom prst="rect">
            <a:avLst/>
          </a:prstGeom>
        </p:spPr>
        <p:txBody>
          <a:bodyPr lIns="0" rIns="0" anchor="ctr"/>
          <a:lstStyle>
            <a:lvl1pPr algn="ctr" defTabSz="914400" rtl="0" eaLnBrk="1" latinLnBrk="0" hangingPunct="1">
              <a:spcBef>
                <a:spcPct val="0"/>
              </a:spcBef>
              <a:buNone/>
              <a:defRPr sz="3000" b="0" kern="1200">
                <a:solidFill>
                  <a:schemeClr val="accent1"/>
                </a:solidFill>
                <a:latin typeface="U.S. 101" pitchFamily="2" charset="0"/>
                <a:ea typeface="Roboto" panose="02000000000000000000" pitchFamily="2" charset="0"/>
                <a:cs typeface="Open Sans Light" pitchFamily="34" charset="0"/>
              </a:defRPr>
            </a:lvl1pPr>
          </a:lstStyle>
          <a:p>
            <a:pPr algn="l">
              <a:lnSpc>
                <a:spcPct val="200000"/>
              </a:lnSpc>
            </a:pPr>
            <a:r>
              <a:rPr lang="zh-CN" altLang="en-US" sz="2000" b="1" dirty="0">
                <a:solidFill>
                  <a:schemeClr val="bg1"/>
                </a:solidFill>
                <a:latin typeface="微软雅黑" panose="020B0503020204020204" pitchFamily="34" charset="-122"/>
                <a:ea typeface="微软雅黑" panose="020B0503020204020204" pitchFamily="34" charset="-122"/>
              </a:rPr>
              <a:t>第三部分    固定资产一次性扣除特殊情况及处理</a:t>
            </a:r>
          </a:p>
        </p:txBody>
      </p:sp>
      <p:sp>
        <p:nvSpPr>
          <p:cNvPr id="14" name="矩形 13"/>
          <p:cNvSpPr/>
          <p:nvPr/>
        </p:nvSpPr>
        <p:spPr>
          <a:xfrm>
            <a:off x="2572385" y="5344737"/>
            <a:ext cx="8943975" cy="398780"/>
          </a:xfrm>
          <a:prstGeom prst="rect">
            <a:avLst/>
          </a:prstGeom>
        </p:spPr>
        <p:txBody>
          <a:bodyPr wrap="square">
            <a:spAutoFit/>
          </a:bodyPr>
          <a:lstStyle/>
          <a:p>
            <a:pPr>
              <a:lnSpc>
                <a:spcPct val="125000"/>
              </a:lnSpc>
            </a:pPr>
            <a:r>
              <a:rPr sz="1600" b="1" dirty="0">
                <a:latin typeface="微软雅黑" panose="020B0503020204020204" pitchFamily="34" charset="-122"/>
                <a:ea typeface="微软雅黑" panose="020B0503020204020204" pitchFamily="34" charset="-122"/>
                <a:cs typeface="微软雅黑" panose="020B0503020204020204" pitchFamily="34" charset="-122"/>
              </a:rPr>
              <a:t> </a:t>
            </a:r>
          </a:p>
        </p:txBody>
      </p:sp>
      <p:sp>
        <p:nvSpPr>
          <p:cNvPr id="3" name="文本框 2"/>
          <p:cNvSpPr txBox="1"/>
          <p:nvPr/>
        </p:nvSpPr>
        <p:spPr>
          <a:xfrm>
            <a:off x="849086" y="1034143"/>
            <a:ext cx="10341428" cy="5724644"/>
          </a:xfrm>
          <a:prstGeom prst="rect">
            <a:avLst/>
          </a:prstGeom>
          <a:noFill/>
        </p:spPr>
        <p:txBody>
          <a:bodyPr wrap="square">
            <a:spAutoFit/>
          </a:bodyPr>
          <a:lstStyle/>
          <a:p>
            <a:pPr indent="295275">
              <a:lnSpc>
                <a:spcPct val="150000"/>
              </a:lnSpc>
            </a:pP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   A</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公司是一般纳税人，适用企业会计准则，</a:t>
            </a:r>
            <a:r>
              <a:rPr lang="en-US" altLang="zh-CN"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2020</a:t>
            </a: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月</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购进生产运输工具，购入取得机动车统一发票，金额</a:t>
            </a: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120</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万元，税额</a:t>
            </a: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15.6</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万元，价税合计</a:t>
            </a: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135.6</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万元； </a:t>
            </a:r>
            <a:r>
              <a:rPr lang="en-US" altLang="zh-CN"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2020</a:t>
            </a: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月</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投入使用会计上采用平均年限法计提折旧，预计使用年限为</a:t>
            </a: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年，残值率为</a:t>
            </a: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0</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；企业在计算交纳企业所得税时一次性扣除。</a:t>
            </a:r>
            <a:r>
              <a:rPr lang="en-US" altLang="zh-CN"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2023</a:t>
            </a: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9</a:t>
            </a: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月</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将其对外销售，销售价格为</a:t>
            </a: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8</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万（不含税）。</a:t>
            </a: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不考虑</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其他调整因素。</a:t>
            </a:r>
            <a:endPar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295275">
              <a:lnSpc>
                <a:spcPct val="150000"/>
              </a:lnSpc>
            </a:pPr>
            <a:r>
              <a:rPr lang="zh-CN" altLang="en-US" sz="20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应计提折旧额</a:t>
            </a:r>
            <a:r>
              <a:rPr lang="en-US" altLang="zh-CN"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=120</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万元， 年折旧额</a:t>
            </a:r>
            <a:r>
              <a:rPr lang="en-US" altLang="zh-CN"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=120/4=30</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万元</a:t>
            </a:r>
            <a:r>
              <a:rPr lang="en-US" altLang="zh-CN"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，月折旧额</a:t>
            </a:r>
            <a:r>
              <a:rPr lang="en-US" altLang="zh-CN"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=2.5</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万元</a:t>
            </a:r>
            <a:endParaRPr lang="en-US" altLang="zh-CN"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295275">
              <a:lnSpc>
                <a:spcPct val="150000"/>
              </a:lnSpc>
            </a:pPr>
            <a:r>
              <a:rPr lang="en-US" altLang="zh-CN"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    2023</a:t>
            </a: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年折旧额</a:t>
            </a:r>
            <a:r>
              <a:rPr lang="en-US" altLang="zh-CN"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=2. 5*9=22.5</a:t>
            </a: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万元</a:t>
            </a:r>
            <a:r>
              <a:rPr lang="en-US" altLang="zh-CN"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（按月计提折旧额）</a:t>
            </a:r>
            <a:endPar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295275">
              <a:lnSpc>
                <a:spcPct val="1500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   会计处理：   计提折旧</a:t>
            </a:r>
            <a:endPar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295275">
              <a:lnSpc>
                <a:spcPct val="1500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         借</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：管理费用                             </a:t>
            </a: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225000</a:t>
            </a:r>
            <a:endPar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295275">
              <a:lnSpc>
                <a:spcPct val="1500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贷</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：累计折旧                             </a:t>
            </a: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225000</a:t>
            </a:r>
          </a:p>
          <a:p>
            <a:pPr indent="295275">
              <a:lnSpc>
                <a:spcPct val="150000"/>
              </a:lnSpc>
            </a:pPr>
            <a:endPar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295275">
              <a:lnSpc>
                <a:spcPct val="200000"/>
              </a:lnSpc>
            </a:pPr>
            <a:endParaRPr lang="en-US" altLang="zh-CN" sz="18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2" name="L 形 21"/>
          <p:cNvSpPr/>
          <p:nvPr/>
        </p:nvSpPr>
        <p:spPr>
          <a:xfrm rot="13498344">
            <a:off x="533400" y="283224"/>
            <a:ext cx="192617" cy="192617"/>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3" name="L 形 22"/>
          <p:cNvSpPr/>
          <p:nvPr/>
        </p:nvSpPr>
        <p:spPr>
          <a:xfrm rot="13498344">
            <a:off x="713317" y="283224"/>
            <a:ext cx="192616" cy="192617"/>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4" name="L 形 23"/>
          <p:cNvSpPr/>
          <p:nvPr/>
        </p:nvSpPr>
        <p:spPr>
          <a:xfrm rot="13498344">
            <a:off x="353484" y="283224"/>
            <a:ext cx="192616" cy="192617"/>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4" name="Title 1"/>
          <p:cNvSpPr txBox="1"/>
          <p:nvPr/>
        </p:nvSpPr>
        <p:spPr>
          <a:xfrm>
            <a:off x="1033357" y="126491"/>
            <a:ext cx="7987030" cy="506095"/>
          </a:xfrm>
          <a:prstGeom prst="rect">
            <a:avLst/>
          </a:prstGeom>
        </p:spPr>
        <p:txBody>
          <a:bodyPr lIns="0" rIns="0" anchor="ctr"/>
          <a:lstStyle>
            <a:lvl1pPr algn="ctr" defTabSz="914400" rtl="0" eaLnBrk="1" latinLnBrk="0" hangingPunct="1">
              <a:spcBef>
                <a:spcPct val="0"/>
              </a:spcBef>
              <a:buNone/>
              <a:defRPr sz="3000" b="0" kern="1200">
                <a:solidFill>
                  <a:schemeClr val="accent1"/>
                </a:solidFill>
                <a:latin typeface="U.S. 101" pitchFamily="2" charset="0"/>
                <a:ea typeface="Roboto" panose="02000000000000000000" pitchFamily="2" charset="0"/>
                <a:cs typeface="Open Sans Light" pitchFamily="34" charset="0"/>
              </a:defRPr>
            </a:lvl1pPr>
          </a:lstStyle>
          <a:p>
            <a:pPr algn="l">
              <a:lnSpc>
                <a:spcPct val="200000"/>
              </a:lnSpc>
            </a:pPr>
            <a:r>
              <a:rPr lang="zh-CN" altLang="en-US" sz="2000" b="1" dirty="0">
                <a:solidFill>
                  <a:schemeClr val="bg1"/>
                </a:solidFill>
                <a:latin typeface="微软雅黑" panose="020B0503020204020204" pitchFamily="34" charset="-122"/>
                <a:ea typeface="微软雅黑" panose="020B0503020204020204" pitchFamily="34" charset="-122"/>
              </a:rPr>
              <a:t>第三部分    固定资产一次性扣除特殊情况及处理</a:t>
            </a:r>
          </a:p>
        </p:txBody>
      </p:sp>
      <p:sp>
        <p:nvSpPr>
          <p:cNvPr id="14" name="矩形 13"/>
          <p:cNvSpPr/>
          <p:nvPr/>
        </p:nvSpPr>
        <p:spPr>
          <a:xfrm>
            <a:off x="2603500" y="5344737"/>
            <a:ext cx="8943975" cy="398780"/>
          </a:xfrm>
          <a:prstGeom prst="rect">
            <a:avLst/>
          </a:prstGeom>
        </p:spPr>
        <p:txBody>
          <a:bodyPr wrap="square">
            <a:spAutoFit/>
          </a:bodyPr>
          <a:lstStyle/>
          <a:p>
            <a:pPr>
              <a:lnSpc>
                <a:spcPct val="125000"/>
              </a:lnSpc>
            </a:pPr>
            <a:r>
              <a:rPr sz="1600" b="1" dirty="0">
                <a:latin typeface="微软雅黑" panose="020B0503020204020204" pitchFamily="34" charset="-122"/>
                <a:ea typeface="微软雅黑" panose="020B0503020204020204" pitchFamily="34" charset="-122"/>
                <a:cs typeface="微软雅黑" panose="020B0503020204020204" pitchFamily="34" charset="-122"/>
              </a:rPr>
              <a:t> </a:t>
            </a:r>
          </a:p>
        </p:txBody>
      </p:sp>
      <p:sp>
        <p:nvSpPr>
          <p:cNvPr id="3" name="文本框 2"/>
          <p:cNvSpPr txBox="1"/>
          <p:nvPr/>
        </p:nvSpPr>
        <p:spPr>
          <a:xfrm>
            <a:off x="313591" y="632586"/>
            <a:ext cx="10077666" cy="839782"/>
          </a:xfrm>
          <a:prstGeom prst="rect">
            <a:avLst/>
          </a:prstGeom>
          <a:noFill/>
        </p:spPr>
        <p:txBody>
          <a:bodyPr wrap="square">
            <a:spAutoFit/>
          </a:bodyPr>
          <a:lstStyle/>
          <a:p>
            <a:endParaRPr lang="en-US" altLang="zh-CN" dirty="0">
              <a:latin typeface="微软雅黑" panose="020B0503020204020204" pitchFamily="34" charset="-122"/>
              <a:ea typeface="微软雅黑" panose="020B0503020204020204" pitchFamily="34" charset="-122"/>
            </a:endParaRPr>
          </a:p>
          <a:p>
            <a:pPr>
              <a:lnSpc>
                <a:spcPct val="200000"/>
              </a:lnSpc>
            </a:pPr>
            <a:r>
              <a:rPr lang="zh-CN" altLang="en-US" b="1" dirty="0">
                <a:solidFill>
                  <a:srgbClr val="000000"/>
                </a:solidFill>
                <a:latin typeface="微软雅黑" panose="020B0503020204020204" pitchFamily="34" charset="-122"/>
                <a:ea typeface="微软雅黑" panose="020B0503020204020204" pitchFamily="34" charset="-122"/>
              </a:rPr>
              <a:t>  </a:t>
            </a:r>
            <a:endParaRPr lang="en-US" altLang="zh-CN" b="1" dirty="0">
              <a:latin typeface="微软雅黑" panose="020B0503020204020204" pitchFamily="34" charset="-122"/>
              <a:ea typeface="微软雅黑" panose="020B0503020204020204" pitchFamily="34" charset="-122"/>
            </a:endParaRPr>
          </a:p>
        </p:txBody>
      </p:sp>
      <p:sp>
        <p:nvSpPr>
          <p:cNvPr id="5" name="文本框 4"/>
          <p:cNvSpPr txBox="1"/>
          <p:nvPr/>
        </p:nvSpPr>
        <p:spPr>
          <a:xfrm>
            <a:off x="1708554" y="1325992"/>
            <a:ext cx="9064742" cy="4426853"/>
          </a:xfrm>
          <a:prstGeom prst="rect">
            <a:avLst/>
          </a:prstGeom>
          <a:noFill/>
        </p:spPr>
        <p:txBody>
          <a:bodyPr wrap="square">
            <a:spAutoFit/>
          </a:bodyPr>
          <a:lstStyle/>
          <a:p>
            <a:pPr>
              <a:lnSpc>
                <a:spcPts val="2600"/>
              </a:lnSpc>
            </a:pPr>
            <a:r>
              <a:rPr lang="en-US" altLang="zh-CN" sz="2000" b="1" dirty="0">
                <a:latin typeface="微软雅黑" panose="020B0503020204020204" pitchFamily="34" charset="-122"/>
                <a:ea typeface="微软雅黑" panose="020B0503020204020204" pitchFamily="34" charset="-122"/>
              </a:rPr>
              <a:t>2023</a:t>
            </a:r>
            <a:r>
              <a:rPr lang="zh-CN" altLang="en-US" sz="2000" b="1" dirty="0">
                <a:latin typeface="微软雅黑" panose="020B0503020204020204" pitchFamily="34" charset="-122"/>
                <a:ea typeface="微软雅黑" panose="020B0503020204020204" pitchFamily="34" charset="-122"/>
              </a:rPr>
              <a:t>年：出售固定资产</a:t>
            </a:r>
            <a:endParaRPr lang="en-US" altLang="zh-CN" sz="2000" b="1" dirty="0">
              <a:latin typeface="微软雅黑" panose="020B0503020204020204" pitchFamily="34" charset="-122"/>
              <a:ea typeface="微软雅黑" panose="020B0503020204020204" pitchFamily="34" charset="-122"/>
            </a:endParaRPr>
          </a:p>
          <a:p>
            <a:pPr indent="295275">
              <a:lnSpc>
                <a:spcPts val="26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借</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：银行</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存款                                                    </a:t>
            </a: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90400</a:t>
            </a:r>
          </a:p>
          <a:p>
            <a:pPr indent="295275">
              <a:lnSpc>
                <a:spcPts val="2600"/>
              </a:lnSpc>
            </a:pP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贷</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：固定资产清理                                     </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80000</a:t>
            </a:r>
          </a:p>
          <a:p>
            <a:pPr>
              <a:lnSpc>
                <a:spcPts val="2600"/>
              </a:lnSpc>
            </a:pPr>
            <a:r>
              <a:rPr lang="en-US" altLang="zh-CN" sz="2000" b="1" dirty="0">
                <a:latin typeface="微软雅黑" panose="020B0503020204020204" pitchFamily="34" charset="-122"/>
                <a:ea typeface="微软雅黑" panose="020B0503020204020204" pitchFamily="34" charset="-122"/>
              </a:rPr>
              <a:t>                       </a:t>
            </a:r>
            <a:r>
              <a:rPr lang="zh-CN" altLang="en-US" sz="2000" b="1" dirty="0">
                <a:latin typeface="微软雅黑" panose="020B0503020204020204" pitchFamily="34" charset="-122"/>
                <a:ea typeface="微软雅黑" panose="020B0503020204020204" pitchFamily="34" charset="-122"/>
              </a:rPr>
              <a:t>应交税费</a:t>
            </a:r>
            <a:r>
              <a:rPr lang="en-US" altLang="zh-CN" sz="2000" b="1" dirty="0">
                <a:latin typeface="微软雅黑" panose="020B0503020204020204" pitchFamily="34" charset="-122"/>
                <a:ea typeface="微软雅黑" panose="020B0503020204020204" pitchFamily="34" charset="-122"/>
              </a:rPr>
              <a:t>-</a:t>
            </a:r>
            <a:r>
              <a:rPr lang="zh-CN" altLang="en-US" sz="2000" b="1" dirty="0">
                <a:latin typeface="微软雅黑" panose="020B0503020204020204" pitchFamily="34" charset="-122"/>
                <a:ea typeface="微软雅黑" panose="020B0503020204020204" pitchFamily="34" charset="-122"/>
              </a:rPr>
              <a:t>应交增值税</a:t>
            </a:r>
            <a:r>
              <a:rPr lang="en-US" altLang="zh-CN" sz="2000" b="1" dirty="0">
                <a:latin typeface="微软雅黑" panose="020B0503020204020204" pitchFamily="34" charset="-122"/>
                <a:ea typeface="微软雅黑" panose="020B0503020204020204" pitchFamily="34" charset="-122"/>
              </a:rPr>
              <a:t>-</a:t>
            </a:r>
            <a:r>
              <a:rPr lang="zh-CN" altLang="en-US" sz="2000" b="1" dirty="0">
                <a:latin typeface="微软雅黑" panose="020B0503020204020204" pitchFamily="34" charset="-122"/>
                <a:ea typeface="微软雅黑" panose="020B0503020204020204" pitchFamily="34" charset="-122"/>
              </a:rPr>
              <a:t>销项税额            </a:t>
            </a:r>
            <a:r>
              <a:rPr lang="en-US" altLang="zh-CN" sz="2000" b="1" dirty="0">
                <a:highlight>
                  <a:srgbClr val="FFFF00"/>
                </a:highlight>
                <a:latin typeface="微软雅黑" panose="020B0503020204020204" pitchFamily="34" charset="-122"/>
                <a:ea typeface="微软雅黑" panose="020B0503020204020204" pitchFamily="34" charset="-122"/>
              </a:rPr>
              <a:t>10400</a:t>
            </a:r>
          </a:p>
          <a:p>
            <a:pPr>
              <a:lnSpc>
                <a:spcPts val="2600"/>
              </a:lnSpc>
            </a:pPr>
            <a:r>
              <a:rPr lang="en-US" altLang="zh-CN" sz="2000" b="1" dirty="0">
                <a:latin typeface="微软雅黑" panose="020B0503020204020204" pitchFamily="34" charset="-122"/>
                <a:ea typeface="微软雅黑" panose="020B0503020204020204" pitchFamily="34" charset="-122"/>
              </a:rPr>
              <a:t>2023</a:t>
            </a:r>
            <a:r>
              <a:rPr lang="zh-CN" altLang="en-US" sz="2000" b="1" dirty="0">
                <a:latin typeface="微软雅黑" panose="020B0503020204020204" pitchFamily="34" charset="-122"/>
                <a:ea typeface="微软雅黑" panose="020B0503020204020204" pitchFamily="34" charset="-122"/>
              </a:rPr>
              <a:t>年：处理固定资产</a:t>
            </a:r>
            <a:endParaRPr lang="en-US" altLang="zh-CN" sz="2000" b="1" dirty="0">
              <a:latin typeface="微软雅黑" panose="020B0503020204020204" pitchFamily="34" charset="-122"/>
              <a:ea typeface="微软雅黑" panose="020B0503020204020204" pitchFamily="34" charset="-122"/>
            </a:endParaRPr>
          </a:p>
          <a:p>
            <a:pPr indent="295275">
              <a:lnSpc>
                <a:spcPts val="26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       借： </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  固定资产</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清理                             </a:t>
            </a: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175000</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p>
          <a:p>
            <a:pPr indent="295275">
              <a:lnSpc>
                <a:spcPts val="26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                   累计折旧                                   </a:t>
            </a: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1025000      </a:t>
            </a:r>
            <a:r>
              <a:rPr lang="zh-CN" altLang="en-US" sz="2000" b="1" dirty="0">
                <a:latin typeface="微软雅黑" panose="020B0503020204020204" pitchFamily="34" charset="-122"/>
                <a:ea typeface="微软雅黑" panose="020B0503020204020204" pitchFamily="34" charset="-122"/>
              </a:rPr>
              <a:t>已经计提的</a:t>
            </a:r>
            <a:r>
              <a:rPr lang="zh-CN" altLang="en-US" sz="2000" b="1" dirty="0" smtClean="0">
                <a:latin typeface="微软雅黑" panose="020B0503020204020204" pitchFamily="34" charset="-122"/>
                <a:ea typeface="微软雅黑" panose="020B0503020204020204" pitchFamily="34" charset="-122"/>
              </a:rPr>
              <a:t>折旧（</a:t>
            </a:r>
            <a:r>
              <a:rPr lang="en-US" altLang="zh-CN" sz="2000" b="1" dirty="0">
                <a:latin typeface="微软雅黑" panose="020B0503020204020204" pitchFamily="34" charset="-122"/>
                <a:ea typeface="微软雅黑" panose="020B0503020204020204" pitchFamily="34" charset="-122"/>
              </a:rPr>
              <a:t>2. 5*8+2. 5*24+2. 5*9</a:t>
            </a:r>
            <a:r>
              <a:rPr lang="zh-CN" altLang="en-US" sz="2000" b="1" dirty="0">
                <a:latin typeface="微软雅黑" panose="020B0503020204020204" pitchFamily="34" charset="-122"/>
                <a:ea typeface="微软雅黑" panose="020B0503020204020204" pitchFamily="34" charset="-122"/>
              </a:rPr>
              <a:t>）</a:t>
            </a:r>
            <a:r>
              <a:rPr lang="en-US" altLang="zh-CN" sz="2000" b="1" dirty="0">
                <a:latin typeface="微软雅黑" panose="020B0503020204020204" pitchFamily="34" charset="-122"/>
                <a:ea typeface="微软雅黑" panose="020B0503020204020204" pitchFamily="34" charset="-122"/>
              </a:rPr>
              <a:t>=102.5</a:t>
            </a:r>
            <a:endPar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ts val="2600"/>
              </a:lnSpc>
            </a:pPr>
            <a:r>
              <a:rPr lang="en-US" altLang="zh-CN" sz="2000" b="1" dirty="0">
                <a:latin typeface="微软雅黑" panose="020B0503020204020204" pitchFamily="34" charset="-122"/>
                <a:ea typeface="微软雅黑" panose="020B0503020204020204" pitchFamily="34" charset="-122"/>
              </a:rPr>
              <a:t>           </a:t>
            </a:r>
            <a:r>
              <a:rPr lang="zh-CN" altLang="en-US" sz="2000" b="1" dirty="0" smtClean="0">
                <a:latin typeface="微软雅黑" panose="020B0503020204020204" pitchFamily="34" charset="-122"/>
                <a:ea typeface="微软雅黑" panose="020B0503020204020204" pitchFamily="34" charset="-122"/>
              </a:rPr>
              <a:t>贷</a:t>
            </a:r>
            <a:r>
              <a:rPr lang="zh-CN" altLang="en-US" sz="2000" b="1" dirty="0">
                <a:latin typeface="微软雅黑" panose="020B0503020204020204" pitchFamily="34" charset="-122"/>
                <a:ea typeface="微软雅黑" panose="020B0503020204020204" pitchFamily="34" charset="-122"/>
              </a:rPr>
              <a:t>：   固定资产                         </a:t>
            </a:r>
            <a:r>
              <a:rPr lang="zh-CN" altLang="en-US" sz="2000" b="1" dirty="0" smtClean="0">
                <a:latin typeface="微软雅黑" panose="020B0503020204020204" pitchFamily="34" charset="-122"/>
                <a:ea typeface="微软雅黑" panose="020B0503020204020204" pitchFamily="34" charset="-122"/>
              </a:rPr>
              <a:t>          </a:t>
            </a:r>
            <a:r>
              <a:rPr lang="en-US" altLang="zh-CN" sz="2000" b="1" dirty="0">
                <a:latin typeface="微软雅黑" panose="020B0503020204020204" pitchFamily="34" charset="-122"/>
                <a:ea typeface="微软雅黑" panose="020B0503020204020204" pitchFamily="34" charset="-122"/>
              </a:rPr>
              <a:t>1200000</a:t>
            </a:r>
          </a:p>
          <a:p>
            <a:pPr>
              <a:lnSpc>
                <a:spcPts val="2600"/>
              </a:lnSpc>
            </a:pPr>
            <a:r>
              <a:rPr lang="en-US" altLang="zh-CN" sz="2000" b="1" dirty="0" smtClean="0">
                <a:latin typeface="微软雅黑" panose="020B0503020204020204" pitchFamily="34" charset="-122"/>
                <a:ea typeface="微软雅黑" panose="020B0503020204020204" pitchFamily="34" charset="-122"/>
              </a:rPr>
              <a:t>    </a:t>
            </a:r>
            <a:endParaRPr lang="en-US" altLang="zh-CN" sz="2000" b="1" dirty="0">
              <a:latin typeface="微软雅黑" panose="020B0503020204020204" pitchFamily="34" charset="-122"/>
              <a:ea typeface="微软雅黑" panose="020B0503020204020204" pitchFamily="34" charset="-122"/>
            </a:endParaRPr>
          </a:p>
          <a:p>
            <a:pPr indent="295275">
              <a:lnSpc>
                <a:spcPts val="26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       借： </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资产</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处置损益           </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95000              175000</a:t>
            </a:r>
            <a:r>
              <a:rPr lang="en-US" altLang="zh-CN" sz="2000" b="1" dirty="0">
                <a:highlight>
                  <a:srgbClr val="FFFF00"/>
                </a:highlight>
                <a:latin typeface="微软雅黑" panose="020B0503020204020204" pitchFamily="34" charset="-122"/>
                <a:ea typeface="微软雅黑" panose="020B0503020204020204" pitchFamily="34" charset="-122"/>
                <a:cs typeface="微软雅黑" panose="020B0503020204020204" pitchFamily="34" charset="-122"/>
                <a:sym typeface="+mn-ea"/>
              </a:rPr>
              <a:t>-80000=95000</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p>
          <a:p>
            <a:pPr indent="295275">
              <a:lnSpc>
                <a:spcPts val="26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2000" b="1" dirty="0" smtClean="0">
                <a:latin typeface="微软雅黑" panose="020B0503020204020204" pitchFamily="34" charset="-122"/>
                <a:ea typeface="微软雅黑" panose="020B0503020204020204" pitchFamily="34" charset="-122"/>
              </a:rPr>
              <a:t>贷</a:t>
            </a:r>
            <a:r>
              <a:rPr lang="zh-CN" altLang="en-US" sz="2000" b="1" dirty="0">
                <a:latin typeface="微软雅黑" panose="020B0503020204020204" pitchFamily="34" charset="-122"/>
                <a:ea typeface="微软雅黑" panose="020B0503020204020204" pitchFamily="34" charset="-122"/>
              </a:rPr>
              <a:t>：</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 固定资产清理            </a:t>
            </a: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95000</a:t>
            </a:r>
            <a:endParaRPr lang="zh-CN" altLang="en-US" sz="2000" b="1" dirty="0">
              <a:latin typeface="微软雅黑" panose="020B0503020204020204" pitchFamily="34" charset="-122"/>
              <a:ea typeface="微软雅黑" panose="020B0503020204020204" pitchFamily="34" charset="-122"/>
            </a:endParaRPr>
          </a:p>
          <a:p>
            <a:pPr>
              <a:lnSpc>
                <a:spcPts val="2600"/>
              </a:lnSpc>
            </a:pPr>
            <a:r>
              <a:rPr lang="zh-CN" altLang="en-US" sz="1800" b="1" dirty="0">
                <a:latin typeface="微软雅黑" panose="020B0503020204020204" pitchFamily="34" charset="-122"/>
                <a:ea typeface="微软雅黑" panose="020B0503020204020204" pitchFamily="34" charset="-122"/>
              </a:rPr>
              <a:t>            </a:t>
            </a:r>
            <a:endParaRPr lang="en-US" altLang="zh-CN" b="1" dirty="0">
              <a:latin typeface="微软雅黑" panose="020B0503020204020204" pitchFamily="34" charset="-122"/>
              <a:ea typeface="微软雅黑" panose="020B0503020204020204" pitchFamily="34" charset="-122"/>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2" name="L 形 21"/>
          <p:cNvSpPr/>
          <p:nvPr/>
        </p:nvSpPr>
        <p:spPr>
          <a:xfrm rot="13498344">
            <a:off x="533400" y="290601"/>
            <a:ext cx="192617" cy="192617"/>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3" name="L 形 22"/>
          <p:cNvSpPr/>
          <p:nvPr/>
        </p:nvSpPr>
        <p:spPr>
          <a:xfrm rot="13498344">
            <a:off x="713317" y="290601"/>
            <a:ext cx="192616" cy="192617"/>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4" name="L 形 23"/>
          <p:cNvSpPr/>
          <p:nvPr/>
        </p:nvSpPr>
        <p:spPr>
          <a:xfrm rot="13498344">
            <a:off x="353484" y="269336"/>
            <a:ext cx="192616" cy="192617"/>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4" name="Title 1"/>
          <p:cNvSpPr txBox="1"/>
          <p:nvPr/>
        </p:nvSpPr>
        <p:spPr>
          <a:xfrm>
            <a:off x="1143000" y="133968"/>
            <a:ext cx="7864475" cy="506095"/>
          </a:xfrm>
          <a:prstGeom prst="rect">
            <a:avLst/>
          </a:prstGeom>
        </p:spPr>
        <p:txBody>
          <a:bodyPr lIns="0" rIns="0" anchor="ctr"/>
          <a:lstStyle>
            <a:lvl1pPr algn="ctr" defTabSz="914400" rtl="0" eaLnBrk="1" latinLnBrk="0" hangingPunct="1">
              <a:spcBef>
                <a:spcPct val="0"/>
              </a:spcBef>
              <a:buNone/>
              <a:defRPr sz="3000" b="0" kern="1200">
                <a:solidFill>
                  <a:schemeClr val="accent1"/>
                </a:solidFill>
                <a:latin typeface="U.S. 101" pitchFamily="2" charset="0"/>
                <a:ea typeface="Roboto" panose="02000000000000000000" pitchFamily="2" charset="0"/>
                <a:cs typeface="Open Sans Light" pitchFamily="34" charset="0"/>
              </a:defRPr>
            </a:lvl1pPr>
          </a:lstStyle>
          <a:p>
            <a:pPr algn="l">
              <a:lnSpc>
                <a:spcPct val="200000"/>
              </a:lnSpc>
            </a:pPr>
            <a:r>
              <a:rPr lang="zh-CN" altLang="en-US" sz="2000" b="1" dirty="0">
                <a:solidFill>
                  <a:schemeClr val="bg1"/>
                </a:solidFill>
                <a:latin typeface="微软雅黑" panose="020B0503020204020204" pitchFamily="34" charset="-122"/>
                <a:ea typeface="微软雅黑" panose="020B0503020204020204" pitchFamily="34" charset="-122"/>
              </a:rPr>
              <a:t>第三部分    固定资产一次性扣除特殊情况及处理</a:t>
            </a:r>
          </a:p>
        </p:txBody>
      </p:sp>
      <p:sp>
        <p:nvSpPr>
          <p:cNvPr id="14" name="矩形 13"/>
          <p:cNvSpPr/>
          <p:nvPr/>
        </p:nvSpPr>
        <p:spPr>
          <a:xfrm>
            <a:off x="2443759" y="5513850"/>
            <a:ext cx="8943975" cy="398780"/>
          </a:xfrm>
          <a:prstGeom prst="rect">
            <a:avLst/>
          </a:prstGeom>
        </p:spPr>
        <p:txBody>
          <a:bodyPr wrap="square">
            <a:spAutoFit/>
          </a:bodyPr>
          <a:lstStyle/>
          <a:p>
            <a:pPr>
              <a:lnSpc>
                <a:spcPct val="125000"/>
              </a:lnSpc>
            </a:pPr>
            <a:r>
              <a:rPr sz="1600" b="1" dirty="0">
                <a:latin typeface="微软雅黑" panose="020B0503020204020204" pitchFamily="34" charset="-122"/>
                <a:ea typeface="微软雅黑" panose="020B0503020204020204" pitchFamily="34" charset="-122"/>
                <a:cs typeface="微软雅黑" panose="020B0503020204020204" pitchFamily="34" charset="-122"/>
              </a:rPr>
              <a:t> </a:t>
            </a:r>
          </a:p>
        </p:txBody>
      </p:sp>
      <p:pic>
        <p:nvPicPr>
          <p:cNvPr id="3" name="图片 2"/>
          <p:cNvPicPr>
            <a:picLocks noChangeAspect="1"/>
          </p:cNvPicPr>
          <p:nvPr/>
        </p:nvPicPr>
        <p:blipFill rotWithShape="1">
          <a:blip r:embed="rId4"/>
          <a:srcRect b="7191"/>
          <a:stretch/>
        </p:blipFill>
        <p:spPr>
          <a:xfrm>
            <a:off x="1104900" y="967740"/>
            <a:ext cx="9982200" cy="456853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2" name="L 形 21"/>
          <p:cNvSpPr/>
          <p:nvPr/>
        </p:nvSpPr>
        <p:spPr>
          <a:xfrm rot="13498344">
            <a:off x="533400" y="290601"/>
            <a:ext cx="192617" cy="192617"/>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3" name="L 形 22"/>
          <p:cNvSpPr/>
          <p:nvPr/>
        </p:nvSpPr>
        <p:spPr>
          <a:xfrm rot="13498344">
            <a:off x="713317" y="290601"/>
            <a:ext cx="192616" cy="192617"/>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4" name="L 形 23"/>
          <p:cNvSpPr/>
          <p:nvPr/>
        </p:nvSpPr>
        <p:spPr>
          <a:xfrm rot="13498344">
            <a:off x="353484" y="269336"/>
            <a:ext cx="192616" cy="192617"/>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4" name="Title 1"/>
          <p:cNvSpPr txBox="1"/>
          <p:nvPr/>
        </p:nvSpPr>
        <p:spPr>
          <a:xfrm>
            <a:off x="1143000" y="133968"/>
            <a:ext cx="7864475" cy="506095"/>
          </a:xfrm>
          <a:prstGeom prst="rect">
            <a:avLst/>
          </a:prstGeom>
        </p:spPr>
        <p:txBody>
          <a:bodyPr lIns="0" rIns="0" anchor="ctr"/>
          <a:lstStyle>
            <a:lvl1pPr algn="ctr" defTabSz="914400" rtl="0" eaLnBrk="1" latinLnBrk="0" hangingPunct="1">
              <a:spcBef>
                <a:spcPct val="0"/>
              </a:spcBef>
              <a:buNone/>
              <a:defRPr sz="3000" b="0" kern="1200">
                <a:solidFill>
                  <a:schemeClr val="accent1"/>
                </a:solidFill>
                <a:latin typeface="U.S. 101" pitchFamily="2" charset="0"/>
                <a:ea typeface="Roboto" panose="02000000000000000000" pitchFamily="2" charset="0"/>
                <a:cs typeface="Open Sans Light" pitchFamily="34" charset="0"/>
              </a:defRPr>
            </a:lvl1pPr>
          </a:lstStyle>
          <a:p>
            <a:pPr algn="l">
              <a:lnSpc>
                <a:spcPct val="200000"/>
              </a:lnSpc>
            </a:pPr>
            <a:r>
              <a:rPr lang="zh-CN" altLang="en-US" sz="2000" b="1" dirty="0">
                <a:solidFill>
                  <a:schemeClr val="bg1"/>
                </a:solidFill>
                <a:latin typeface="微软雅黑" panose="020B0503020204020204" pitchFamily="34" charset="-122"/>
                <a:ea typeface="微软雅黑" panose="020B0503020204020204" pitchFamily="34" charset="-122"/>
              </a:rPr>
              <a:t>第三部分    固定资产一次性扣除特殊情况及处理</a:t>
            </a:r>
          </a:p>
        </p:txBody>
      </p:sp>
      <p:sp>
        <p:nvSpPr>
          <p:cNvPr id="14" name="矩形 13"/>
          <p:cNvSpPr/>
          <p:nvPr/>
        </p:nvSpPr>
        <p:spPr>
          <a:xfrm>
            <a:off x="2443759" y="5513850"/>
            <a:ext cx="8943975" cy="398780"/>
          </a:xfrm>
          <a:prstGeom prst="rect">
            <a:avLst/>
          </a:prstGeom>
        </p:spPr>
        <p:txBody>
          <a:bodyPr wrap="square">
            <a:spAutoFit/>
          </a:bodyPr>
          <a:lstStyle/>
          <a:p>
            <a:pPr>
              <a:lnSpc>
                <a:spcPct val="125000"/>
              </a:lnSpc>
            </a:pPr>
            <a:r>
              <a:rPr sz="1600" b="1" dirty="0">
                <a:latin typeface="微软雅黑" panose="020B0503020204020204" pitchFamily="34" charset="-122"/>
                <a:ea typeface="微软雅黑" panose="020B0503020204020204" pitchFamily="34" charset="-122"/>
                <a:cs typeface="微软雅黑" panose="020B0503020204020204" pitchFamily="34" charset="-122"/>
              </a:rPr>
              <a:t> </a:t>
            </a:r>
          </a:p>
        </p:txBody>
      </p:sp>
      <p:sp>
        <p:nvSpPr>
          <p:cNvPr id="12" name="文本框 11"/>
          <p:cNvSpPr txBox="1"/>
          <p:nvPr/>
        </p:nvSpPr>
        <p:spPr>
          <a:xfrm>
            <a:off x="1409008" y="974183"/>
            <a:ext cx="9813175" cy="5170646"/>
          </a:xfrm>
          <a:prstGeom prst="rect">
            <a:avLst/>
          </a:prstGeom>
          <a:noFill/>
        </p:spPr>
        <p:txBody>
          <a:bodyPr wrap="square">
            <a:spAutoFit/>
          </a:bodyPr>
          <a:lstStyle/>
          <a:p>
            <a:pPr>
              <a:lnSpc>
                <a:spcPct val="150000"/>
              </a:lnSpc>
            </a:pPr>
            <a:r>
              <a:rPr lang="zh-CN" altLang="en-US" sz="2000" b="1" dirty="0">
                <a:solidFill>
                  <a:srgbClr val="FF0000"/>
                </a:solidFill>
                <a:latin typeface="微软雅黑" panose="020B0503020204020204" pitchFamily="34" charset="-122"/>
                <a:ea typeface="微软雅黑" panose="020B0503020204020204" pitchFamily="34" charset="-122"/>
              </a:rPr>
              <a:t>第</a:t>
            </a:r>
            <a:r>
              <a:rPr lang="en-US" altLang="zh-CN" sz="2000" b="1" dirty="0">
                <a:solidFill>
                  <a:srgbClr val="FF0000"/>
                </a:solidFill>
                <a:latin typeface="微软雅黑" panose="020B0503020204020204" pitchFamily="34" charset="-122"/>
                <a:ea typeface="微软雅黑" panose="020B0503020204020204" pitchFamily="34" charset="-122"/>
              </a:rPr>
              <a:t>11.2</a:t>
            </a:r>
            <a:r>
              <a:rPr lang="zh-CN" altLang="en-US" sz="2000" b="1" dirty="0">
                <a:solidFill>
                  <a:srgbClr val="FF0000"/>
                </a:solidFill>
                <a:latin typeface="微软雅黑" panose="020B0503020204020204" pitchFamily="34" charset="-122"/>
                <a:ea typeface="微软雅黑" panose="020B0503020204020204" pitchFamily="34" charset="-122"/>
              </a:rPr>
              <a:t>行</a:t>
            </a:r>
            <a:r>
              <a:rPr lang="zh-CN" altLang="en-US" sz="2000" b="1" dirty="0">
                <a:latin typeface="微软雅黑" panose="020B0503020204020204" pitchFamily="34" charset="-122"/>
                <a:ea typeface="微软雅黑" panose="020B0503020204020204" pitchFamily="34" charset="-122"/>
              </a:rPr>
              <a:t>“购置单价</a:t>
            </a:r>
            <a:r>
              <a:rPr lang="en-US" altLang="zh-CN" sz="2000" b="1" dirty="0">
                <a:latin typeface="微软雅黑" panose="020B0503020204020204" pitchFamily="34" charset="-122"/>
                <a:ea typeface="微软雅黑" panose="020B0503020204020204" pitchFamily="34" charset="-122"/>
              </a:rPr>
              <a:t>500</a:t>
            </a:r>
            <a:r>
              <a:rPr lang="zh-CN" altLang="en-US" sz="2000" b="1" dirty="0">
                <a:latin typeface="微软雅黑" panose="020B0503020204020204" pitchFamily="34" charset="-122"/>
                <a:ea typeface="微软雅黑" panose="020B0503020204020204" pitchFamily="34" charset="-122"/>
              </a:rPr>
              <a:t>万元以下设备器具一次性扣除：</a:t>
            </a:r>
          </a:p>
          <a:p>
            <a:pPr>
              <a:lnSpc>
                <a:spcPct val="150000"/>
              </a:lnSpc>
            </a:pPr>
            <a:r>
              <a:rPr lang="zh-CN" altLang="en-US" sz="2000" b="1" dirty="0">
                <a:latin typeface="微软雅黑" panose="020B0503020204020204" pitchFamily="34" charset="-122"/>
                <a:ea typeface="微软雅黑" panose="020B0503020204020204" pitchFamily="34" charset="-122"/>
              </a:rPr>
              <a:t>      第 </a:t>
            </a:r>
            <a:r>
              <a:rPr lang="en-US" altLang="zh-CN" sz="2000" b="1" dirty="0">
                <a:latin typeface="微软雅黑" panose="020B0503020204020204" pitchFamily="34" charset="-122"/>
                <a:ea typeface="微软雅黑" panose="020B0503020204020204" pitchFamily="34" charset="-122"/>
              </a:rPr>
              <a:t>1</a:t>
            </a:r>
            <a:r>
              <a:rPr lang="zh-CN" altLang="en-US" sz="2000" b="1" dirty="0">
                <a:latin typeface="微软雅黑" panose="020B0503020204020204" pitchFamily="34" charset="-122"/>
                <a:ea typeface="微软雅黑" panose="020B0503020204020204" pitchFamily="34" charset="-122"/>
              </a:rPr>
              <a:t>列“资产原值”：填报纳税人会计处理计提折旧、摊销的资产原值（或历史成本）的金额。</a:t>
            </a:r>
            <a:r>
              <a:rPr lang="en-US" altLang="zh-CN" sz="2000" b="1" dirty="0">
                <a:highlight>
                  <a:srgbClr val="FFFF00"/>
                </a:highlight>
                <a:latin typeface="微软雅黑" panose="020B0503020204020204" pitchFamily="34" charset="-122"/>
                <a:ea typeface="微软雅黑" panose="020B0503020204020204" pitchFamily="34" charset="-122"/>
              </a:rPr>
              <a:t>120</a:t>
            </a:r>
            <a:r>
              <a:rPr lang="zh-CN" altLang="en-US" sz="2000" b="1" dirty="0">
                <a:highlight>
                  <a:srgbClr val="FFFF00"/>
                </a:highlight>
                <a:latin typeface="微软雅黑" panose="020B0503020204020204" pitchFamily="34" charset="-122"/>
                <a:ea typeface="微软雅黑" panose="020B0503020204020204" pitchFamily="34" charset="-122"/>
              </a:rPr>
              <a:t>万元</a:t>
            </a:r>
          </a:p>
          <a:p>
            <a:pPr>
              <a:lnSpc>
                <a:spcPct val="150000"/>
              </a:lnSpc>
            </a:pPr>
            <a:r>
              <a:rPr lang="zh-CN" altLang="en-US" sz="2000" b="1" dirty="0">
                <a:latin typeface="微软雅黑" panose="020B0503020204020204" pitchFamily="34" charset="-122"/>
                <a:ea typeface="微软雅黑" panose="020B0503020204020204" pitchFamily="34" charset="-122"/>
              </a:rPr>
              <a:t>      第 </a:t>
            </a:r>
            <a:r>
              <a:rPr lang="en-US" altLang="zh-CN" sz="2000" b="1" dirty="0">
                <a:latin typeface="微软雅黑" panose="020B0503020204020204" pitchFamily="34" charset="-122"/>
                <a:ea typeface="微软雅黑" panose="020B0503020204020204" pitchFamily="34" charset="-122"/>
              </a:rPr>
              <a:t>2</a:t>
            </a:r>
            <a:r>
              <a:rPr lang="zh-CN" altLang="en-US" sz="2000" b="1" dirty="0">
                <a:latin typeface="微软雅黑" panose="020B0503020204020204" pitchFamily="34" charset="-122"/>
                <a:ea typeface="微软雅黑" panose="020B0503020204020204" pitchFamily="34" charset="-122"/>
              </a:rPr>
              <a:t>列“本年折旧、摊销额”：填报纳税人会计核算的本年资产折旧、摊销额。</a:t>
            </a:r>
            <a:r>
              <a:rPr lang="en-US" altLang="zh-CN" sz="2000" b="1" dirty="0">
                <a:highlight>
                  <a:srgbClr val="FFFF00"/>
                </a:highlight>
                <a:latin typeface="微软雅黑" panose="020B0503020204020204" pitchFamily="34" charset="-122"/>
                <a:ea typeface="微软雅黑" panose="020B0503020204020204" pitchFamily="34" charset="-122"/>
              </a:rPr>
              <a:t>2.5*9</a:t>
            </a:r>
            <a:r>
              <a:rPr lang="zh-CN" altLang="en-US" sz="2000" b="1" dirty="0">
                <a:highlight>
                  <a:srgbClr val="FFFF00"/>
                </a:highlight>
                <a:latin typeface="微软雅黑" panose="020B0503020204020204" pitchFamily="34" charset="-122"/>
                <a:ea typeface="微软雅黑" panose="020B0503020204020204" pitchFamily="34" charset="-122"/>
              </a:rPr>
              <a:t>个月</a:t>
            </a:r>
            <a:r>
              <a:rPr lang="en-US" altLang="zh-CN" sz="2000" b="1" dirty="0">
                <a:highlight>
                  <a:srgbClr val="FFFF00"/>
                </a:highlight>
                <a:latin typeface="微软雅黑" panose="020B0503020204020204" pitchFamily="34" charset="-122"/>
                <a:ea typeface="微软雅黑" panose="020B0503020204020204" pitchFamily="34" charset="-122"/>
              </a:rPr>
              <a:t>=22.5</a:t>
            </a:r>
            <a:r>
              <a:rPr lang="zh-CN" altLang="en-US" sz="2000" b="1" dirty="0">
                <a:highlight>
                  <a:srgbClr val="FFFF00"/>
                </a:highlight>
                <a:latin typeface="微软雅黑" panose="020B0503020204020204" pitchFamily="34" charset="-122"/>
                <a:ea typeface="微软雅黑" panose="020B0503020204020204" pitchFamily="34" charset="-122"/>
              </a:rPr>
              <a:t>万元</a:t>
            </a:r>
          </a:p>
          <a:p>
            <a:pPr>
              <a:lnSpc>
                <a:spcPct val="150000"/>
              </a:lnSpc>
            </a:pPr>
            <a:r>
              <a:rPr lang="zh-CN" altLang="en-US" sz="2000" b="1" dirty="0">
                <a:latin typeface="微软雅黑" panose="020B0503020204020204" pitchFamily="34" charset="-122"/>
                <a:ea typeface="微软雅黑" panose="020B0503020204020204" pitchFamily="34" charset="-122"/>
              </a:rPr>
              <a:t>      第 </a:t>
            </a:r>
            <a:r>
              <a:rPr lang="en-US" altLang="zh-CN" sz="2000" b="1" dirty="0">
                <a:latin typeface="微软雅黑" panose="020B0503020204020204" pitchFamily="34" charset="-122"/>
                <a:ea typeface="微软雅黑" panose="020B0503020204020204" pitchFamily="34" charset="-122"/>
              </a:rPr>
              <a:t>3</a:t>
            </a:r>
            <a:r>
              <a:rPr lang="zh-CN" altLang="en-US" sz="2000" b="1" dirty="0">
                <a:latin typeface="微软雅黑" panose="020B0503020204020204" pitchFamily="34" charset="-122"/>
                <a:ea typeface="微软雅黑" panose="020B0503020204020204" pitchFamily="34" charset="-122"/>
              </a:rPr>
              <a:t>列“累计折旧、摊销额”：填报纳税人会计核算的累计（含本年）资产折旧、摊销额</a:t>
            </a:r>
            <a:r>
              <a:rPr lang="en-US" altLang="zh-CN" sz="2000" b="1" dirty="0">
                <a:highlight>
                  <a:srgbClr val="FFFF00"/>
                </a:highlight>
                <a:latin typeface="微软雅黑" panose="020B0503020204020204" pitchFamily="34" charset="-122"/>
                <a:ea typeface="微软雅黑" panose="020B0503020204020204" pitchFamily="34" charset="-122"/>
              </a:rPr>
              <a:t>2.5*8+2.5*24</a:t>
            </a:r>
            <a:r>
              <a:rPr lang="zh-CN" altLang="en-US" sz="2000" b="1" dirty="0">
                <a:highlight>
                  <a:srgbClr val="FFFF00"/>
                </a:highlight>
                <a:latin typeface="微软雅黑" panose="020B0503020204020204" pitchFamily="34" charset="-122"/>
                <a:ea typeface="微软雅黑" panose="020B0503020204020204" pitchFamily="34" charset="-122"/>
              </a:rPr>
              <a:t>月</a:t>
            </a:r>
            <a:r>
              <a:rPr lang="en-US" altLang="zh-CN" sz="2000" b="1" dirty="0">
                <a:highlight>
                  <a:srgbClr val="FFFF00"/>
                </a:highlight>
                <a:latin typeface="微软雅黑" panose="020B0503020204020204" pitchFamily="34" charset="-122"/>
                <a:ea typeface="微软雅黑" panose="020B0503020204020204" pitchFamily="34" charset="-122"/>
              </a:rPr>
              <a:t>+2.5*9=102.5</a:t>
            </a:r>
            <a:r>
              <a:rPr lang="zh-CN" altLang="en-US" sz="2000" b="1" dirty="0">
                <a:highlight>
                  <a:srgbClr val="FFFF00"/>
                </a:highlight>
                <a:latin typeface="微软雅黑" panose="020B0503020204020204" pitchFamily="34" charset="-122"/>
                <a:ea typeface="微软雅黑" panose="020B0503020204020204" pitchFamily="34" charset="-122"/>
              </a:rPr>
              <a:t>万元</a:t>
            </a:r>
          </a:p>
          <a:p>
            <a:pPr>
              <a:lnSpc>
                <a:spcPct val="150000"/>
              </a:lnSpc>
            </a:pPr>
            <a:r>
              <a:rPr lang="zh-CN" altLang="en-US" sz="2000" b="1" dirty="0">
                <a:latin typeface="微软雅黑" panose="020B0503020204020204" pitchFamily="34" charset="-122"/>
                <a:ea typeface="微软雅黑" panose="020B0503020204020204" pitchFamily="34" charset="-122"/>
              </a:rPr>
              <a:t>      第 </a:t>
            </a:r>
            <a:r>
              <a:rPr lang="en-US" altLang="zh-CN" sz="2000" b="1" dirty="0">
                <a:latin typeface="微软雅黑" panose="020B0503020204020204" pitchFamily="34" charset="-122"/>
                <a:ea typeface="微软雅黑" panose="020B0503020204020204" pitchFamily="34" charset="-122"/>
              </a:rPr>
              <a:t>4</a:t>
            </a:r>
            <a:r>
              <a:rPr lang="zh-CN" altLang="en-US" sz="2000" b="1" dirty="0">
                <a:latin typeface="微软雅黑" panose="020B0503020204020204" pitchFamily="34" charset="-122"/>
                <a:ea typeface="微软雅黑" panose="020B0503020204020204" pitchFamily="34" charset="-122"/>
              </a:rPr>
              <a:t>列“资产计税基础”：填报纳税人按照税收规定据以计算折旧、摊销的资产原值（或历史成本） 的金额。</a:t>
            </a:r>
            <a:r>
              <a:rPr lang="en-US" altLang="zh-CN" sz="2000" b="1" dirty="0">
                <a:highlight>
                  <a:srgbClr val="FFFF00"/>
                </a:highlight>
                <a:latin typeface="微软雅黑" panose="020B0503020204020204" pitchFamily="34" charset="-122"/>
                <a:ea typeface="微软雅黑" panose="020B0503020204020204" pitchFamily="34" charset="-122"/>
              </a:rPr>
              <a:t>120</a:t>
            </a:r>
            <a:r>
              <a:rPr lang="zh-CN" altLang="en-US" sz="2000" b="1" dirty="0">
                <a:highlight>
                  <a:srgbClr val="FFFF00"/>
                </a:highlight>
                <a:latin typeface="微软雅黑" panose="020B0503020204020204" pitchFamily="34" charset="-122"/>
                <a:ea typeface="微软雅黑" panose="020B0503020204020204" pitchFamily="34" charset="-122"/>
              </a:rPr>
              <a:t>万元</a:t>
            </a:r>
          </a:p>
          <a:p>
            <a:pPr>
              <a:lnSpc>
                <a:spcPct val="150000"/>
              </a:lnSpc>
            </a:pPr>
            <a:r>
              <a:rPr lang="zh-CN" altLang="en-US" sz="2000" b="1" dirty="0">
                <a:latin typeface="微软雅黑" panose="020B0503020204020204" pitchFamily="34" charset="-122"/>
                <a:ea typeface="微软雅黑" panose="020B0503020204020204" pitchFamily="34" charset="-122"/>
              </a:rPr>
              <a:t>      第 </a:t>
            </a:r>
            <a:r>
              <a:rPr lang="en-US" altLang="zh-CN" sz="2000" b="1" dirty="0">
                <a:latin typeface="微软雅黑" panose="020B0503020204020204" pitchFamily="34" charset="-122"/>
                <a:ea typeface="微软雅黑" panose="020B0503020204020204" pitchFamily="34" charset="-122"/>
              </a:rPr>
              <a:t>5 </a:t>
            </a:r>
            <a:r>
              <a:rPr lang="zh-CN" altLang="en-US" sz="2000" b="1" dirty="0">
                <a:latin typeface="微软雅黑" panose="020B0503020204020204" pitchFamily="34" charset="-122"/>
                <a:ea typeface="微软雅黑" panose="020B0503020204020204" pitchFamily="34" charset="-122"/>
              </a:rPr>
              <a:t>列“税收折旧、摊销额”：填报纳税人按照税收规定计算的允许税前扣除的本年资产折旧、摊 销额。</a:t>
            </a:r>
            <a:r>
              <a:rPr lang="en-US" altLang="zh-CN" sz="2000" b="1" dirty="0">
                <a:highlight>
                  <a:srgbClr val="FFFF00"/>
                </a:highlight>
                <a:latin typeface="微软雅黑" panose="020B0503020204020204" pitchFamily="34" charset="-122"/>
                <a:ea typeface="微软雅黑" panose="020B0503020204020204" pitchFamily="34" charset="-122"/>
              </a:rPr>
              <a:t>0</a:t>
            </a:r>
            <a:r>
              <a:rPr lang="zh-CN" altLang="en-US" sz="2000" b="1" dirty="0" smtClean="0">
                <a:highlight>
                  <a:srgbClr val="FFFF00"/>
                </a:highlight>
                <a:latin typeface="微软雅黑" panose="020B0503020204020204" pitchFamily="34" charset="-122"/>
                <a:ea typeface="微软雅黑" panose="020B0503020204020204" pitchFamily="34" charset="-122"/>
              </a:rPr>
              <a:t>元</a:t>
            </a:r>
            <a:endParaRPr lang="zh-CN" altLang="en-US" sz="2000" b="1" dirty="0">
              <a:highlight>
                <a:srgbClr val="FFFF00"/>
              </a:highligh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left)">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strips(downRight)">
                                      <p:cBhvr>
                                        <p:cTn id="12" dur="500"/>
                                        <p:tgtEl>
                                          <p:spTgt spid="12">
                                            <p:txEl>
                                              <p:pRg st="1" end="1"/>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animEffect transition="in" filter="strips(downRight)">
                                      <p:cBhvr>
                                        <p:cTn id="15" dur="500"/>
                                        <p:tgtEl>
                                          <p:spTgt spid="12">
                                            <p:txEl>
                                              <p:pRg st="2" end="2"/>
                                            </p:txEl>
                                          </p:spTgt>
                                        </p:tgtEl>
                                      </p:cBhvr>
                                    </p:animEffect>
                                  </p:childTnLst>
                                </p:cTn>
                              </p:par>
                              <p:par>
                                <p:cTn id="16" presetID="18" presetClass="entr" presetSubtype="6" fill="hold" nodeType="withEffect">
                                  <p:stCondLst>
                                    <p:cond delay="0"/>
                                  </p:stCondLst>
                                  <p:childTnLst>
                                    <p:set>
                                      <p:cBhvr>
                                        <p:cTn id="17" dur="1" fill="hold">
                                          <p:stCondLst>
                                            <p:cond delay="0"/>
                                          </p:stCondLst>
                                        </p:cTn>
                                        <p:tgtEl>
                                          <p:spTgt spid="12">
                                            <p:txEl>
                                              <p:pRg st="3" end="3"/>
                                            </p:txEl>
                                          </p:spTgt>
                                        </p:tgtEl>
                                        <p:attrNameLst>
                                          <p:attrName>style.visibility</p:attrName>
                                        </p:attrNameLst>
                                      </p:cBhvr>
                                      <p:to>
                                        <p:strVal val="visible"/>
                                      </p:to>
                                    </p:set>
                                    <p:animEffect transition="in" filter="strips(downRight)">
                                      <p:cBhvr>
                                        <p:cTn id="18" dur="500"/>
                                        <p:tgtEl>
                                          <p:spTgt spid="12">
                                            <p:txEl>
                                              <p:pRg st="3" end="3"/>
                                            </p:txEl>
                                          </p:spTgt>
                                        </p:tgtEl>
                                      </p:cBhvr>
                                    </p:animEffect>
                                  </p:childTnLst>
                                </p:cTn>
                              </p:par>
                              <p:par>
                                <p:cTn id="19" presetID="18" presetClass="entr" presetSubtype="6" fill="hold" nodeType="withEffect">
                                  <p:stCondLst>
                                    <p:cond delay="0"/>
                                  </p:stCondLst>
                                  <p:childTnLst>
                                    <p:set>
                                      <p:cBhvr>
                                        <p:cTn id="20" dur="1" fill="hold">
                                          <p:stCondLst>
                                            <p:cond delay="0"/>
                                          </p:stCondLst>
                                        </p:cTn>
                                        <p:tgtEl>
                                          <p:spTgt spid="12">
                                            <p:txEl>
                                              <p:pRg st="4" end="4"/>
                                            </p:txEl>
                                          </p:spTgt>
                                        </p:tgtEl>
                                        <p:attrNameLst>
                                          <p:attrName>style.visibility</p:attrName>
                                        </p:attrNameLst>
                                      </p:cBhvr>
                                      <p:to>
                                        <p:strVal val="visible"/>
                                      </p:to>
                                    </p:set>
                                    <p:animEffect transition="in" filter="strips(downRight)">
                                      <p:cBhvr>
                                        <p:cTn id="21" dur="500"/>
                                        <p:tgtEl>
                                          <p:spTgt spid="12">
                                            <p:txEl>
                                              <p:pRg st="4" end="4"/>
                                            </p:txEl>
                                          </p:spTgt>
                                        </p:tgtEl>
                                      </p:cBhvr>
                                    </p:animEffect>
                                  </p:childTnLst>
                                </p:cTn>
                              </p:par>
                              <p:par>
                                <p:cTn id="22" presetID="18" presetClass="entr" presetSubtype="6" fill="hold" nodeType="withEffect">
                                  <p:stCondLst>
                                    <p:cond delay="0"/>
                                  </p:stCondLst>
                                  <p:childTnLst>
                                    <p:set>
                                      <p:cBhvr>
                                        <p:cTn id="23" dur="1" fill="hold">
                                          <p:stCondLst>
                                            <p:cond delay="0"/>
                                          </p:stCondLst>
                                        </p:cTn>
                                        <p:tgtEl>
                                          <p:spTgt spid="12">
                                            <p:txEl>
                                              <p:pRg st="5" end="5"/>
                                            </p:txEl>
                                          </p:spTgt>
                                        </p:tgtEl>
                                        <p:attrNameLst>
                                          <p:attrName>style.visibility</p:attrName>
                                        </p:attrNameLst>
                                      </p:cBhvr>
                                      <p:to>
                                        <p:strVal val="visible"/>
                                      </p:to>
                                    </p:set>
                                    <p:animEffect transition="in" filter="strips(downRight)">
                                      <p:cBhvr>
                                        <p:cTn id="24" dur="500"/>
                                        <p:tgtEl>
                                          <p:spTgt spid="1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2" name="L 形 21"/>
          <p:cNvSpPr/>
          <p:nvPr/>
        </p:nvSpPr>
        <p:spPr>
          <a:xfrm rot="13498344">
            <a:off x="533400" y="290601"/>
            <a:ext cx="192617" cy="192617"/>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24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23" name="L 形 22"/>
          <p:cNvSpPr/>
          <p:nvPr/>
        </p:nvSpPr>
        <p:spPr>
          <a:xfrm rot="13498344">
            <a:off x="713317" y="290601"/>
            <a:ext cx="192616" cy="192617"/>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24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24" name="L 形 23"/>
          <p:cNvSpPr/>
          <p:nvPr/>
        </p:nvSpPr>
        <p:spPr>
          <a:xfrm rot="13498344">
            <a:off x="353484" y="269336"/>
            <a:ext cx="192616" cy="192617"/>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24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4" name="Title 1"/>
          <p:cNvSpPr txBox="1"/>
          <p:nvPr/>
        </p:nvSpPr>
        <p:spPr>
          <a:xfrm>
            <a:off x="1143000" y="133968"/>
            <a:ext cx="7864475" cy="506095"/>
          </a:xfrm>
          <a:prstGeom prst="rect">
            <a:avLst/>
          </a:prstGeom>
        </p:spPr>
        <p:txBody>
          <a:bodyPr lIns="0" rIns="0" anchor="ctr"/>
          <a:lstStyle>
            <a:lvl1pPr algn="ctr" defTabSz="914400" rtl="0" eaLnBrk="1" latinLnBrk="0" hangingPunct="1">
              <a:spcBef>
                <a:spcPct val="0"/>
              </a:spcBef>
              <a:buNone/>
              <a:defRPr sz="3000" b="0" kern="1200">
                <a:solidFill>
                  <a:schemeClr val="accent1"/>
                </a:solidFill>
                <a:latin typeface="U.S. 101" pitchFamily="2" charset="0"/>
                <a:ea typeface="Roboto" panose="02000000000000000000" pitchFamily="2" charset="0"/>
                <a:cs typeface="Open Sans Light" pitchFamily="34" charset="0"/>
              </a:defRPr>
            </a:lvl1pPr>
          </a:lstStyle>
          <a:p>
            <a:pPr marL="0" marR="0" lvl="0" indent="0" algn="l" defTabSz="914400" rtl="0" eaLnBrk="1" fontAlgn="auto" latinLnBrk="0" hangingPunct="1">
              <a:lnSpc>
                <a:spcPct val="200000"/>
              </a:lnSpc>
              <a:spcBef>
                <a:spcPct val="0"/>
              </a:spcBef>
              <a:spcAft>
                <a:spcPts val="0"/>
              </a:spcAft>
              <a:buClrTx/>
              <a:buSzTx/>
              <a:buFontTx/>
              <a:buNone/>
              <a:tabLst/>
              <a:defRPr/>
            </a:pPr>
            <a:r>
              <a:rPr kumimoji="0" lang="zh-CN" altLang="en-US" sz="20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rPr>
              <a:t>第三部分    固定资产一次性扣除特殊情况及处理</a:t>
            </a:r>
          </a:p>
        </p:txBody>
      </p:sp>
      <p:sp>
        <p:nvSpPr>
          <p:cNvPr id="14" name="矩形 13"/>
          <p:cNvSpPr/>
          <p:nvPr/>
        </p:nvSpPr>
        <p:spPr>
          <a:xfrm>
            <a:off x="2443759" y="5513850"/>
            <a:ext cx="8943975" cy="398780"/>
          </a:xfrm>
          <a:prstGeom prst="rect">
            <a:avLst/>
          </a:prstGeom>
        </p:spPr>
        <p:txBody>
          <a:bodyPr wrap="square">
            <a:spAutoFit/>
          </a:bodyPr>
          <a:lstStyle/>
          <a:p>
            <a:pPr marL="0" marR="0" lvl="0" indent="0" algn="l" defTabSz="914400" rtl="0" eaLnBrk="1" fontAlgn="auto" latinLnBrk="0" hangingPunct="1">
              <a:lnSpc>
                <a:spcPct val="125000"/>
              </a:lnSpc>
              <a:spcBef>
                <a:spcPts val="0"/>
              </a:spcBef>
              <a:spcAft>
                <a:spcPts val="0"/>
              </a:spcAft>
              <a:buClrTx/>
              <a:buSzTx/>
              <a:buFontTx/>
              <a:buNone/>
              <a:tabLst/>
              <a:defRPr/>
            </a:pPr>
            <a:r>
              <a:rPr kumimoji="0" sz="16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 </a:t>
            </a:r>
          </a:p>
        </p:txBody>
      </p:sp>
      <p:sp>
        <p:nvSpPr>
          <p:cNvPr id="12" name="文本框 11"/>
          <p:cNvSpPr txBox="1"/>
          <p:nvPr/>
        </p:nvSpPr>
        <p:spPr>
          <a:xfrm>
            <a:off x="1305869" y="1109311"/>
            <a:ext cx="9567178" cy="4426853"/>
          </a:xfrm>
          <a:prstGeom prst="rect">
            <a:avLst/>
          </a:prstGeom>
          <a:noFill/>
        </p:spPr>
        <p:txBody>
          <a:bodyPr wrap="square">
            <a:spAutoFit/>
          </a:bodyPr>
          <a:lstStyle/>
          <a:p>
            <a:pPr marL="0" marR="0" lvl="0" indent="0" algn="l" defTabSz="914400" rtl="0" eaLnBrk="1" fontAlgn="auto" latinLnBrk="0" hangingPunct="1">
              <a:lnSpc>
                <a:spcPts val="2600"/>
              </a:lnSpc>
              <a:spcBef>
                <a:spcPts val="0"/>
              </a:spcBef>
              <a:spcAft>
                <a:spcPts val="0"/>
              </a:spcAft>
              <a:buClrTx/>
              <a:buSzTx/>
              <a:buFontTx/>
              <a:buNone/>
              <a:tabLst/>
              <a:defRPr/>
            </a:pPr>
            <a:r>
              <a:rPr kumimoji="0" lang="zh-CN" altLang="en-US" sz="2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       第 </a:t>
            </a:r>
            <a:r>
              <a:rPr kumimoji="0" lang="en-US" altLang="zh-CN"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6</a:t>
            </a: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列“享受加速折旧政策的资产按税收一般规定计算的折旧、摊销额”：填报纳税人享受加速折旧、摊销优惠政策的资产，按照税收一般规定计算的折 旧额合计金额、摊销额合计金额。按照税收一般规定计算的折旧、摊销额，是指该资产在不享受加速折 旧、摊销优惠政策情况下，按照税收规定的最低折旧年限以直线法计算的折旧额、摊销额。本列仅填报 “税收折旧、摊销额”大于“享受加速折旧政策的资产按税收一般规定计算的折旧、摊销额”月份的按 税收一般规定计算的折旧额合计金额、摊销额合计金额。</a:t>
            </a:r>
            <a:r>
              <a:rPr kumimoji="0" lang="en-US"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mn-cs"/>
              </a:rPr>
              <a:t>22.5</a:t>
            </a:r>
            <a:endParaRPr kumimoji="0" lang="zh-CN" altLang="en-US"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mn-cs"/>
            </a:endParaRPr>
          </a:p>
          <a:p>
            <a:pPr marL="0" marR="0" lvl="0" indent="0" algn="l" defTabSz="914400" rtl="0" eaLnBrk="1" fontAlgn="auto" latinLnBrk="0" hangingPunct="1">
              <a:lnSpc>
                <a:spcPts val="26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     </a:t>
            </a:r>
            <a:r>
              <a:rPr kumimoji="0" lang="zh-CN" altLang="en-US" sz="2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  第 </a:t>
            </a:r>
            <a:r>
              <a:rPr kumimoji="0" lang="en-US" altLang="zh-CN"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7 </a:t>
            </a: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列“加速折旧、摊销统计额”：用于统计纳税人享受各类固定资产加速折旧政策的优惠金额， 按第</a:t>
            </a:r>
            <a:r>
              <a:rPr kumimoji="0" lang="en-US" altLang="zh-CN"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5-6</a:t>
            </a: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列金额填报。</a:t>
            </a:r>
          </a:p>
          <a:p>
            <a:pPr marL="0" marR="0" lvl="0" indent="0" algn="l" defTabSz="914400" rtl="0" eaLnBrk="1" fontAlgn="auto" latinLnBrk="0" hangingPunct="1">
              <a:lnSpc>
                <a:spcPts val="2600"/>
              </a:lnSpc>
              <a:spcBef>
                <a:spcPts val="0"/>
              </a:spcBef>
              <a:spcAft>
                <a:spcPts val="0"/>
              </a:spcAft>
              <a:buClrTx/>
              <a:buSzTx/>
              <a:buFontTx/>
              <a:buNone/>
              <a:tabLst/>
              <a:defRPr/>
            </a:pPr>
            <a:r>
              <a:rPr kumimoji="0" lang="en-US" altLang="zh-CN"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mn-cs"/>
              </a:rPr>
              <a:t>0-22.5=-22.5</a:t>
            </a:r>
            <a:r>
              <a:rPr kumimoji="0" lang="zh-CN" altLang="en-US"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mn-cs"/>
              </a:rPr>
              <a:t>万 元   </a:t>
            </a:r>
          </a:p>
          <a:p>
            <a:pPr marL="0" marR="0" lvl="0" indent="0" algn="l" defTabSz="914400" rtl="0" eaLnBrk="1" fontAlgn="auto" latinLnBrk="0" hangingPunct="1">
              <a:lnSpc>
                <a:spcPts val="26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     </a:t>
            </a:r>
            <a:r>
              <a:rPr kumimoji="0" lang="zh-CN" altLang="en-US" sz="2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  第 </a:t>
            </a:r>
            <a:r>
              <a:rPr kumimoji="0" lang="en-US" altLang="zh-CN"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8</a:t>
            </a: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列“累计折旧、摊销额”：填报纳税人按照税收规定计算的累计（含本年）资产折旧、摊销额。</a:t>
            </a:r>
            <a:r>
              <a:rPr kumimoji="0" lang="en-US" altLang="zh-CN"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mn-cs"/>
              </a:rPr>
              <a:t>120</a:t>
            </a:r>
            <a:r>
              <a:rPr kumimoji="0" lang="zh-CN" altLang="en-US"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mn-cs"/>
              </a:rPr>
              <a:t>万元</a:t>
            </a:r>
            <a:endParaRPr kumimoji="0" lang="en-US" altLang="zh-CN"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mn-cs"/>
            </a:endParaRPr>
          </a:p>
          <a:p>
            <a:pPr lvl="0">
              <a:lnSpc>
                <a:spcPts val="2600"/>
              </a:lnSpc>
              <a:defRPr/>
            </a:pPr>
            <a:r>
              <a:rPr lang="zh-CN" altLang="en-US" sz="2000" b="1" dirty="0" smtClean="0">
                <a:latin typeface="微软雅黑" panose="020B0503020204020204" pitchFamily="34" charset="-122"/>
                <a:ea typeface="微软雅黑" panose="020B0503020204020204" pitchFamily="34" charset="-122"/>
              </a:rPr>
              <a:t>       第 </a:t>
            </a:r>
            <a:r>
              <a:rPr lang="en-US" altLang="zh-CN" sz="2000" b="1" dirty="0">
                <a:latin typeface="微软雅黑" panose="020B0503020204020204" pitchFamily="34" charset="-122"/>
                <a:ea typeface="微软雅黑" panose="020B0503020204020204" pitchFamily="34" charset="-122"/>
              </a:rPr>
              <a:t>5 </a:t>
            </a:r>
            <a:r>
              <a:rPr lang="zh-CN" altLang="en-US" sz="2000" b="1" dirty="0">
                <a:latin typeface="微软雅黑" panose="020B0503020204020204" pitchFamily="34" charset="-122"/>
                <a:ea typeface="微软雅黑" panose="020B0503020204020204" pitchFamily="34" charset="-122"/>
              </a:rPr>
              <a:t>行</a:t>
            </a:r>
            <a:r>
              <a:rPr kumimoji="0" lang="zh-CN" altLang="en-US" sz="2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第 </a:t>
            </a:r>
            <a:r>
              <a:rPr kumimoji="0" lang="en-US" altLang="zh-CN"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9</a:t>
            </a: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列“纳税调整金额”：填报第</a:t>
            </a:r>
            <a:r>
              <a:rPr kumimoji="0" lang="en-US" altLang="zh-CN"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2-5</a:t>
            </a: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列金额</a:t>
            </a:r>
            <a:r>
              <a:rPr kumimoji="0" lang="en-US" altLang="zh-CN"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mn-cs"/>
              </a:rPr>
              <a:t>22.5-0=22.5</a:t>
            </a:r>
            <a:r>
              <a:rPr kumimoji="0" lang="zh-CN" altLang="en-US" sz="2000" b="1" i="0" u="none" strike="noStrike" kern="1200" cap="none" spc="0" normalizeH="0" baseline="0" noProof="0" dirty="0">
                <a:ln>
                  <a:noFill/>
                </a:ln>
                <a:solidFill>
                  <a:prstClr val="black"/>
                </a:solidFill>
                <a:effectLst/>
                <a:highlight>
                  <a:srgbClr val="FFFF00"/>
                </a:highlight>
                <a:uLnTx/>
                <a:uFillTx/>
                <a:latin typeface="微软雅黑" panose="020B0503020204020204" pitchFamily="34" charset="-122"/>
                <a:ea typeface="微软雅黑" panose="020B0503020204020204" pitchFamily="34" charset="-122"/>
                <a:cs typeface="+mn-cs"/>
              </a:rPr>
              <a:t>万</a:t>
            </a:r>
          </a:p>
        </p:txBody>
      </p:sp>
    </p:spTree>
    <p:extLst>
      <p:ext uri="{BB962C8B-B14F-4D97-AF65-F5344CB8AC3E}">
        <p14:creationId xmlns:p14="http://schemas.microsoft.com/office/powerpoint/2010/main" val="359000267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strips(downRight)">
                                      <p:cBhvr>
                                        <p:cTn id="7" dur="500"/>
                                        <p:tgtEl>
                                          <p:spTgt spid="12">
                                            <p:txEl>
                                              <p:pRg st="0" end="0"/>
                                            </p:txEl>
                                          </p:spTgt>
                                        </p:tgtEl>
                                      </p:cBhvr>
                                    </p:animEffect>
                                  </p:childTnLst>
                                </p:cTn>
                              </p:par>
                              <p:par>
                                <p:cTn id="8" presetID="18" presetClass="entr" presetSubtype="6" fill="hold" nodeType="withEffect">
                                  <p:stCondLst>
                                    <p:cond delay="0"/>
                                  </p:stCondLst>
                                  <p:childTnLst>
                                    <p:set>
                                      <p:cBhvr>
                                        <p:cTn id="9" dur="1" fill="hold">
                                          <p:stCondLst>
                                            <p:cond delay="0"/>
                                          </p:stCondLst>
                                        </p:cTn>
                                        <p:tgtEl>
                                          <p:spTgt spid="12">
                                            <p:txEl>
                                              <p:pRg st="1" end="1"/>
                                            </p:txEl>
                                          </p:spTgt>
                                        </p:tgtEl>
                                        <p:attrNameLst>
                                          <p:attrName>style.visibility</p:attrName>
                                        </p:attrNameLst>
                                      </p:cBhvr>
                                      <p:to>
                                        <p:strVal val="visible"/>
                                      </p:to>
                                    </p:set>
                                    <p:animEffect transition="in" filter="strips(downRight)">
                                      <p:cBhvr>
                                        <p:cTn id="10" dur="500"/>
                                        <p:tgtEl>
                                          <p:spTgt spid="12">
                                            <p:txEl>
                                              <p:pRg st="1" end="1"/>
                                            </p:txEl>
                                          </p:spTgt>
                                        </p:tgtEl>
                                      </p:cBhvr>
                                    </p:animEffect>
                                  </p:childTnLst>
                                </p:cTn>
                              </p:par>
                              <p:par>
                                <p:cTn id="11" presetID="18" presetClass="entr" presetSubtype="6" fill="hold" nodeType="withEffect">
                                  <p:stCondLst>
                                    <p:cond delay="0"/>
                                  </p:stCondLst>
                                  <p:childTnLst>
                                    <p:set>
                                      <p:cBhvr>
                                        <p:cTn id="12" dur="1" fill="hold">
                                          <p:stCondLst>
                                            <p:cond delay="0"/>
                                          </p:stCondLst>
                                        </p:cTn>
                                        <p:tgtEl>
                                          <p:spTgt spid="12">
                                            <p:txEl>
                                              <p:pRg st="2" end="2"/>
                                            </p:txEl>
                                          </p:spTgt>
                                        </p:tgtEl>
                                        <p:attrNameLst>
                                          <p:attrName>style.visibility</p:attrName>
                                        </p:attrNameLst>
                                      </p:cBhvr>
                                      <p:to>
                                        <p:strVal val="visible"/>
                                      </p:to>
                                    </p:set>
                                    <p:animEffect transition="in" filter="strips(downRight)">
                                      <p:cBhvr>
                                        <p:cTn id="13" dur="500"/>
                                        <p:tgtEl>
                                          <p:spTgt spid="12">
                                            <p:txEl>
                                              <p:pRg st="2" end="2"/>
                                            </p:txEl>
                                          </p:spTgt>
                                        </p:tgtEl>
                                      </p:cBhvr>
                                    </p:animEffect>
                                  </p:childTnLst>
                                </p:cTn>
                              </p:par>
                              <p:par>
                                <p:cTn id="14" presetID="18" presetClass="entr" presetSubtype="6" fill="hold" nodeType="withEffect">
                                  <p:stCondLst>
                                    <p:cond delay="0"/>
                                  </p:stCondLst>
                                  <p:childTnLst>
                                    <p:set>
                                      <p:cBhvr>
                                        <p:cTn id="15" dur="1" fill="hold">
                                          <p:stCondLst>
                                            <p:cond delay="0"/>
                                          </p:stCondLst>
                                        </p:cTn>
                                        <p:tgtEl>
                                          <p:spTgt spid="12">
                                            <p:txEl>
                                              <p:pRg st="3" end="3"/>
                                            </p:txEl>
                                          </p:spTgt>
                                        </p:tgtEl>
                                        <p:attrNameLst>
                                          <p:attrName>style.visibility</p:attrName>
                                        </p:attrNameLst>
                                      </p:cBhvr>
                                      <p:to>
                                        <p:strVal val="visible"/>
                                      </p:to>
                                    </p:set>
                                    <p:animEffect transition="in" filter="strips(downRight)">
                                      <p:cBhvr>
                                        <p:cTn id="16" dur="500"/>
                                        <p:tgtEl>
                                          <p:spTgt spid="12">
                                            <p:txEl>
                                              <p:pRg st="3" end="3"/>
                                            </p:txEl>
                                          </p:spTgt>
                                        </p:tgtEl>
                                      </p:cBhvr>
                                    </p:animEffect>
                                  </p:childTnLst>
                                </p:cTn>
                              </p:par>
                              <p:par>
                                <p:cTn id="17" presetID="22" presetClass="entr" presetSubtype="1" fill="hold" nodeType="withEffect">
                                  <p:stCondLst>
                                    <p:cond delay="0"/>
                                  </p:stCondLst>
                                  <p:childTnLst>
                                    <p:set>
                                      <p:cBhvr>
                                        <p:cTn id="18" dur="1" fill="hold">
                                          <p:stCondLst>
                                            <p:cond delay="0"/>
                                          </p:stCondLst>
                                        </p:cTn>
                                        <p:tgtEl>
                                          <p:spTgt spid="12">
                                            <p:txEl>
                                              <p:pRg st="4" end="4"/>
                                            </p:txEl>
                                          </p:spTgt>
                                        </p:tgtEl>
                                        <p:attrNameLst>
                                          <p:attrName>style.visibility</p:attrName>
                                        </p:attrNameLst>
                                      </p:cBhvr>
                                      <p:to>
                                        <p:strVal val="visible"/>
                                      </p:to>
                                    </p:set>
                                    <p:animEffect transition="in" filter="wipe(up)">
                                      <p:cBhvr>
                                        <p:cTn id="19" dur="500"/>
                                        <p:tgtEl>
                                          <p:spTgt spid="1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KSO_WPP_MARK_KEY" val="6ad40fb8-d8af-4874-814a-a7772730e791"/>
  <p:tag name="COMMONDATA" val="eyJoZGlkIjoiYjlhYjRiYTM2YjYwNGYzNGJiMDE0YzdmMjJmOThlOG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一PPT，www.1ppt.com">
  <a:themeElements>
    <a:clrScheme name="奥斯汀">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9D9D9">
            <a:alpha val="50196"/>
          </a:srgb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1237</Words>
  <Application>Microsoft Office PowerPoint</Application>
  <PresentationFormat>自定义</PresentationFormat>
  <Paragraphs>99</Paragraphs>
  <Slides>14</Slides>
  <Notes>8</Notes>
  <HiddenSlides>0</HiddenSlides>
  <MMClips>0</MMClips>
  <ScaleCrop>false</ScaleCrop>
  <HeadingPairs>
    <vt:vector size="4" baseType="variant">
      <vt:variant>
        <vt:lpstr>主题</vt:lpstr>
      </vt:variant>
      <vt:variant>
        <vt:i4>2</vt:i4>
      </vt:variant>
      <vt:variant>
        <vt:lpstr>幻灯片标题</vt:lpstr>
      </vt:variant>
      <vt:variant>
        <vt:i4>14</vt:i4>
      </vt:variant>
    </vt:vector>
  </HeadingPairs>
  <TitlesOfParts>
    <vt:vector size="16" baseType="lpstr">
      <vt:lpstr>Office 主题</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servyou</dc:creator>
  <cp:lastModifiedBy>Administrator</cp:lastModifiedBy>
  <cp:revision>762</cp:revision>
  <dcterms:created xsi:type="dcterms:W3CDTF">2019-10-31T02:35:00Z</dcterms:created>
  <dcterms:modified xsi:type="dcterms:W3CDTF">2024-03-07T02:22:52Z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2052-12.1.0.16388</vt:lpwstr>
  </property>
  <property fmtid="{D5CDD505-2E9C-101B-9397-08002B2CF9AE}" pid="3" name="ICV">
    <vt:lpwstr>E71CB9F28A554AB1B84206BDBE22EE91</vt:lpwstr>
  </property>
</Properties>
</file>